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72" r:id="rId12"/>
    <p:sldId id="269" r:id="rId13"/>
    <p:sldId id="271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9" d="100"/>
          <a:sy n="149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image" Target="../media/image31.png"/><Relationship Id="rId4" Type="http://schemas.openxmlformats.org/officeDocument/2006/relationships/tags" Target="../tags/tag128.xml"/><Relationship Id="rId39" Type="http://schemas.openxmlformats.org/officeDocument/2006/relationships/notesSlide" Target="../notesSlides/notesSlide12.xml"/><Relationship Id="rId38" Type="http://schemas.openxmlformats.org/officeDocument/2006/relationships/slideLayout" Target="../slideLayouts/slideLayout1.xml"/><Relationship Id="rId37" Type="http://schemas.openxmlformats.org/officeDocument/2006/relationships/tags" Target="../tags/tag155.xml"/><Relationship Id="rId36" Type="http://schemas.openxmlformats.org/officeDocument/2006/relationships/tags" Target="../tags/tag154.xml"/><Relationship Id="rId35" Type="http://schemas.openxmlformats.org/officeDocument/2006/relationships/image" Target="../media/image36.png"/><Relationship Id="rId34" Type="http://schemas.openxmlformats.org/officeDocument/2006/relationships/tags" Target="../tags/tag153.xml"/><Relationship Id="rId33" Type="http://schemas.openxmlformats.org/officeDocument/2006/relationships/tags" Target="../tags/tag152.xml"/><Relationship Id="rId32" Type="http://schemas.openxmlformats.org/officeDocument/2006/relationships/tags" Target="../tags/tag151.xml"/><Relationship Id="rId31" Type="http://schemas.openxmlformats.org/officeDocument/2006/relationships/tags" Target="../tags/tag150.xml"/><Relationship Id="rId30" Type="http://schemas.openxmlformats.org/officeDocument/2006/relationships/tags" Target="../tags/tag149.xml"/><Relationship Id="rId3" Type="http://schemas.openxmlformats.org/officeDocument/2006/relationships/tags" Target="../tags/tag127.xml"/><Relationship Id="rId29" Type="http://schemas.openxmlformats.org/officeDocument/2006/relationships/image" Target="../media/image35.png"/><Relationship Id="rId28" Type="http://schemas.openxmlformats.org/officeDocument/2006/relationships/tags" Target="../tags/tag148.xml"/><Relationship Id="rId27" Type="http://schemas.openxmlformats.org/officeDocument/2006/relationships/tags" Target="../tags/tag147.xml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image" Target="../media/image34.png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tags" Target="../tags/tag126.xml"/><Relationship Id="rId19" Type="http://schemas.openxmlformats.org/officeDocument/2006/relationships/tags" Target="../tags/tag140.xml"/><Relationship Id="rId18" Type="http://schemas.openxmlformats.org/officeDocument/2006/relationships/tags" Target="../tags/tag139.xml"/><Relationship Id="rId17" Type="http://schemas.openxmlformats.org/officeDocument/2006/relationships/image" Target="../media/image33.png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image" Target="../media/image32.png"/><Relationship Id="rId10" Type="http://schemas.openxmlformats.org/officeDocument/2006/relationships/tags" Target="../tags/tag133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3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1" Type="http://schemas.openxmlformats.org/officeDocument/2006/relationships/notesSlide" Target="../notesSlides/notesSlide3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image" Target="../media/image5.png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image" Target="../media/image4.png"/><Relationship Id="rId10" Type="http://schemas.openxmlformats.org/officeDocument/2006/relationships/tags" Target="../tags/tag3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4" Type="http://schemas.openxmlformats.org/officeDocument/2006/relationships/notesSlide" Target="../notesSlides/notesSlide4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0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../media/image6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2" Type="http://schemas.openxmlformats.org/officeDocument/2006/relationships/notesSlide" Target="../notesSlides/notesSlide6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9.png"/><Relationship Id="rId2" Type="http://schemas.openxmlformats.org/officeDocument/2006/relationships/tags" Target="../tags/tag81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image" Target="../media/image8.png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image" Target="../media/image7.png"/><Relationship Id="rId10" Type="http://schemas.openxmlformats.org/officeDocument/2006/relationships/tags" Target="../tags/tag88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image" Target="../media/image10.png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7" Type="http://schemas.openxmlformats.org/officeDocument/2006/relationships/notesSlide" Target="../notesSlides/notesSlide7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115.xml"/><Relationship Id="rId24" Type="http://schemas.openxmlformats.org/officeDocument/2006/relationships/tags" Target="../tags/tag114.xml"/><Relationship Id="rId23" Type="http://schemas.openxmlformats.org/officeDocument/2006/relationships/image" Target="../media/image13.png"/><Relationship Id="rId22" Type="http://schemas.openxmlformats.org/officeDocument/2006/relationships/tags" Target="../tags/tag113.xml"/><Relationship Id="rId21" Type="http://schemas.openxmlformats.org/officeDocument/2006/relationships/tags" Target="../tags/tag112.xml"/><Relationship Id="rId20" Type="http://schemas.openxmlformats.org/officeDocument/2006/relationships/tags" Target="../tags/tag111.xml"/><Relationship Id="rId2" Type="http://schemas.openxmlformats.org/officeDocument/2006/relationships/tags" Target="../tags/tag96.xml"/><Relationship Id="rId19" Type="http://schemas.openxmlformats.org/officeDocument/2006/relationships/tags" Target="../tags/tag110.xml"/><Relationship Id="rId18" Type="http://schemas.openxmlformats.org/officeDocument/2006/relationships/tags" Target="../tags/tag109.xml"/><Relationship Id="rId17" Type="http://schemas.openxmlformats.org/officeDocument/2006/relationships/image" Target="../media/image12.png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image" Target="../media/image11.png"/><Relationship Id="rId10" Type="http://schemas.openxmlformats.org/officeDocument/2006/relationships/tags" Target="../tags/tag10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image" Target="../media/image14.png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image" Target="../media/image2.png"/><Relationship Id="rId2" Type="http://schemas.openxmlformats.org/officeDocument/2006/relationships/tags" Target="../tags/tag117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tags" Target="../tags/tag1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457200"/>
            <a:ext cx="2194560" cy="64922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463040"/>
            <a:ext cx="5486400" cy="1463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中日間 医薬品・細胞治療</a:t>
            </a:r>
            <a:endParaRPr lang="en-US" sz="32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冷蔵定期便サービス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527685" y="3044825"/>
            <a:ext cx="54864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Yu Gothic UI" panose="020B0500000000000000" pitchFamily="34" charset="-128"/>
              </a:rPr>
              <a:t>東京（成田） ⇄ 上海（浦東）  週1便 定期運航</a:t>
            </a:r>
            <a:endParaRPr lang="en-US" sz="1400" b="1" dirty="0">
              <a:solidFill>
                <a:srgbClr val="8B96A9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Yu Gothic UI" panose="020B0500000000000000" pitchFamily="34" charset="-128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48640" y="3749040"/>
            <a:ext cx="1463040" cy="347472"/>
          </a:xfrm>
          <a:prstGeom prst="roundRect">
            <a:avLst>
              <a:gd name="adj" fmla="val 13158"/>
            </a:avLst>
          </a:prstGeom>
          <a:solidFill>
            <a:srgbClr val="2D61E0">
              <a:alpha val="25000"/>
            </a:srgbClr>
          </a:solidFill>
        </p:spPr>
      </p:sp>
      <p:sp>
        <p:nvSpPr>
          <p:cNvPr id="7" name="Text 4"/>
          <p:cNvSpPr/>
          <p:nvPr/>
        </p:nvSpPr>
        <p:spPr>
          <a:xfrm>
            <a:off x="548640" y="3749040"/>
            <a:ext cx="1463040" cy="3474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全区間</a:t>
            </a:r>
            <a:r>
              <a:rPr lang="en-US" sz="95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温度管理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2121408" y="3749040"/>
            <a:ext cx="1463040" cy="347472"/>
          </a:xfrm>
          <a:prstGeom prst="roundRect">
            <a:avLst>
              <a:gd name="adj" fmla="val 13158"/>
            </a:avLst>
          </a:prstGeom>
          <a:solidFill>
            <a:srgbClr val="2D61E0">
              <a:alpha val="25000"/>
            </a:srgbClr>
          </a:solidFill>
        </p:spPr>
      </p:sp>
      <p:sp>
        <p:nvSpPr>
          <p:cNvPr id="9" name="Text 6"/>
          <p:cNvSpPr/>
          <p:nvPr/>
        </p:nvSpPr>
        <p:spPr>
          <a:xfrm>
            <a:off x="2121408" y="3749040"/>
            <a:ext cx="1463040" cy="3474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リアルタイム追跡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3694176" y="3749040"/>
            <a:ext cx="1463040" cy="347472"/>
          </a:xfrm>
          <a:prstGeom prst="roundRect">
            <a:avLst>
              <a:gd name="adj" fmla="val 13158"/>
            </a:avLst>
          </a:prstGeom>
          <a:solidFill>
            <a:srgbClr val="2D61E0">
              <a:alpha val="25000"/>
            </a:srgbClr>
          </a:solidFill>
        </p:spPr>
      </p:sp>
      <p:sp>
        <p:nvSpPr>
          <p:cNvPr id="11" name="Text 8"/>
          <p:cNvSpPr/>
          <p:nvPr/>
        </p:nvSpPr>
        <p:spPr>
          <a:xfrm>
            <a:off x="3694176" y="3749040"/>
            <a:ext cx="1463040" cy="3474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GDP完全準拠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5266944" y="3749040"/>
            <a:ext cx="1463040" cy="347472"/>
          </a:xfrm>
          <a:prstGeom prst="roundRect">
            <a:avLst>
              <a:gd name="adj" fmla="val 13158"/>
            </a:avLst>
          </a:prstGeom>
          <a:solidFill>
            <a:srgbClr val="2D61E0">
              <a:alpha val="25000"/>
            </a:srgbClr>
          </a:solidFill>
        </p:spPr>
      </p:sp>
      <p:sp>
        <p:nvSpPr>
          <p:cNvPr id="13" name="Text 10"/>
          <p:cNvSpPr/>
          <p:nvPr/>
        </p:nvSpPr>
        <p:spPr>
          <a:xfrm>
            <a:off x="5266944" y="3749040"/>
            <a:ext cx="1463040" cy="3474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自社通関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6839712" y="3749040"/>
            <a:ext cx="1463040" cy="347472"/>
          </a:xfrm>
          <a:prstGeom prst="roundRect">
            <a:avLst>
              <a:gd name="adj" fmla="val 13158"/>
            </a:avLst>
          </a:prstGeom>
          <a:solidFill>
            <a:srgbClr val="2D61E0">
              <a:alpha val="25000"/>
            </a:srgbClr>
          </a:solidFill>
        </p:spPr>
      </p:sp>
      <p:sp>
        <p:nvSpPr>
          <p:cNvPr id="15" name="Text 12"/>
          <p:cNvSpPr/>
          <p:nvPr/>
        </p:nvSpPr>
        <p:spPr>
          <a:xfrm>
            <a:off x="6839712" y="3749040"/>
            <a:ext cx="1463040" cy="3474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環境配慮型</a:t>
            </a:r>
            <a:endParaRPr lang="en-US" sz="950" dirty="0"/>
          </a:p>
        </p:txBody>
      </p:sp>
      <p:sp>
        <p:nvSpPr>
          <p:cNvPr id="17" name="Text 14"/>
          <p:cNvSpPr/>
          <p:nvPr/>
        </p:nvSpPr>
        <p:spPr>
          <a:xfrm>
            <a:off x="5943600" y="914400"/>
            <a:ext cx="3200400" cy="2743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>
                    <a:alpha val="92000"/>
                  </a:srgbClr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24h</a:t>
            </a:r>
            <a:endParaRPr lang="en-US" sz="6000" b="1" dirty="0">
              <a:solidFill>
                <a:srgbClr val="FFFFFF">
                  <a:alpha val="92000"/>
                </a:srgbClr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6400800" y="3200400"/>
            <a:ext cx="22860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>
                    <a:alpha val="60000"/>
                  </a:srgbClr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空港間配達</a:t>
            </a:r>
            <a:endParaRPr lang="en-US" sz="1400" b="1" dirty="0">
              <a:solidFill>
                <a:srgbClr val="FFFFFF">
                  <a:alpha val="60000"/>
                </a:srgbClr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33350" y="80010"/>
            <a:ext cx="1569720" cy="292735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201930" y="2286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04 </a:t>
            </a:r>
            <a:r>
              <a:rPr lang="en-US" altLang="zh-CN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OPTEC </a:t>
            </a:r>
            <a:r>
              <a:rPr lang="zh-CN" alt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自動追跡</a:t>
            </a:r>
            <a:r>
              <a:rPr lang="ja-JP" alt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レポート</a:t>
            </a: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 </a:t>
            </a:r>
            <a:endParaRPr lang="en-US" sz="9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942975"/>
            <a:ext cx="2426970" cy="3907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70" y="1642110"/>
            <a:ext cx="2523490" cy="3223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420" y="2188210"/>
            <a:ext cx="2328545" cy="26625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8533" y="507603"/>
            <a:ext cx="6053274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🔹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すべての案件でご利⽤いただける貨物追跡システム</a:t>
            </a:r>
            <a:endParaRPr lang="zh-CN" altLang="en-US" sz="14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0720" y="1269365"/>
            <a:ext cx="4572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🔹</a:t>
            </a:r>
            <a:r>
              <a:rPr lang="ja-JP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リアルタイム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更新</a:t>
            </a:r>
            <a:r>
              <a:rPr lang="ja-JP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による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可視化</a:t>
            </a:r>
            <a:endParaRPr lang="zh-CN" altLang="en-US" sz="14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31255" y="1808480"/>
            <a:ext cx="4572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🔹輸送進捗</a:t>
            </a:r>
            <a:r>
              <a:rPr lang="ja-JP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を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常時把握可能</a:t>
            </a:r>
            <a:endParaRPr lang="zh-CN" altLang="en-US" sz="14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11480" y="329565"/>
            <a:ext cx="91440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457200" y="27432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05  輸送対象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0" y="731520"/>
            <a:ext cx="64008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対象品目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57200" y="1371600"/>
            <a:ext cx="2651760" cy="320040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1325880" y="1645920"/>
            <a:ext cx="914400" cy="914400"/>
          </a:xfrm>
          <a:prstGeom prst="ellipse">
            <a:avLst/>
          </a:prstGeom>
          <a:solidFill>
            <a:srgbClr val="2D61E0">
              <a:alpha val="10000"/>
            </a:srgbClr>
          </a:solidFill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1828800"/>
            <a:ext cx="548640" cy="5486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31520" y="274320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細胞輸送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731520" y="3154680"/>
            <a:ext cx="210312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CAR-T細胞治療製品</a:t>
            </a:r>
            <a:endParaRPr lang="en-US" sz="105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iPS幹細胞</a:t>
            </a:r>
            <a:endParaRPr lang="en-US" sz="105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各種培養細胞</a:t>
            </a:r>
            <a:endParaRPr lang="en-US" sz="105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臨床検査検体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3291840" y="1371600"/>
            <a:ext cx="2651760" cy="320040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4160520" y="1645920"/>
            <a:ext cx="914400" cy="914400"/>
          </a:xfrm>
          <a:prstGeom prst="ellipse">
            <a:avLst/>
          </a:prstGeom>
          <a:solidFill>
            <a:srgbClr val="2D61E0">
              <a:alpha val="10000"/>
            </a:srgbClr>
          </a:solidFill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28800"/>
            <a:ext cx="548640" cy="54864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566160" y="274320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医薬品輸送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3566160" y="3154680"/>
            <a:ext cx="210312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治験薬（IMP / NIMP）</a:t>
            </a:r>
            <a:endParaRPr lang="en-US" sz="105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温度管理必須の完成品</a:t>
            </a:r>
            <a:endParaRPr lang="en-US" sz="105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各種試験薬物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6126480" y="1371600"/>
            <a:ext cx="2651760" cy="320040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6995160" y="1645920"/>
            <a:ext cx="914400" cy="914400"/>
          </a:xfrm>
          <a:prstGeom prst="ellipse">
            <a:avLst/>
          </a:prstGeom>
          <a:solidFill>
            <a:srgbClr val="2D61E0">
              <a:alpha val="10000"/>
            </a:srgbClr>
          </a:solidFill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040" y="1828800"/>
            <a:ext cx="548640" cy="54864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6400800" y="274320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研究検体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6400800" y="3154680"/>
            <a:ext cx="210312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血液・血清サンプル</a:t>
            </a:r>
            <a:endParaRPr lang="en-US" sz="105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生体組織サンプル</a:t>
            </a:r>
            <a:endParaRPr lang="en-US" sz="105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凍結サンプル</a:t>
            </a:r>
            <a:endParaRPr lang="en-US" sz="105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各種生体材料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87350" y="301625"/>
            <a:ext cx="109728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457200" y="27432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05  </a:t>
            </a:r>
            <a:r>
              <a:rPr lang="zh-CN" alt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当社</a:t>
            </a:r>
            <a:r>
              <a:rPr lang="en-US" sz="900" b="1" dirty="0" err="1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の強み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387350" y="749808"/>
            <a:ext cx="64008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zh-CN" alt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</a:rPr>
              <a:t>当社</a:t>
            </a:r>
            <a:r>
              <a:rPr lang="ja-JP" alt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</a:rPr>
              <a:t>の</a:t>
            </a:r>
            <a:r>
              <a:rPr lang="zh-CN" alt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</a:rPr>
              <a:t>強</a:t>
            </a:r>
            <a:r>
              <a:rPr lang="ja-JP" alt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</a:rPr>
              <a:t>み</a:t>
            </a:r>
            <a:endParaRPr lang="en-US" sz="22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</a:endParaRPr>
          </a:p>
        </p:txBody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457200" y="1371600"/>
            <a:ext cx="2651760" cy="160020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4"/>
          <p:cNvSpPr/>
          <p:nvPr>
            <p:custDataLst>
              <p:tags r:id="rId3"/>
            </p:custDataLst>
          </p:nvPr>
        </p:nvSpPr>
        <p:spPr>
          <a:xfrm>
            <a:off x="457200" y="137160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8" name="Image 1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5800" y="1600200"/>
            <a:ext cx="365760" cy="365760"/>
          </a:xfrm>
          <a:prstGeom prst="rect">
            <a:avLst/>
          </a:prstGeom>
        </p:spPr>
      </p:pic>
      <p:sp>
        <p:nvSpPr>
          <p:cNvPr id="9" name="Text 5"/>
          <p:cNvSpPr/>
          <p:nvPr>
            <p:custDataLst>
              <p:tags r:id="rId6"/>
            </p:custDataLst>
          </p:nvPr>
        </p:nvSpPr>
        <p:spPr>
          <a:xfrm>
            <a:off x="685800" y="2057400"/>
            <a:ext cx="219456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GDPガイドライン遵守</a:t>
            </a:r>
            <a:endParaRPr lang="en-US" sz="13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  <p:sp>
        <p:nvSpPr>
          <p:cNvPr id="10" name="Text 6"/>
          <p:cNvSpPr/>
          <p:nvPr>
            <p:custDataLst>
              <p:tags r:id="rId7"/>
            </p:custDataLst>
          </p:nvPr>
        </p:nvSpPr>
        <p:spPr>
          <a:xfrm>
            <a:off x="685800" y="2377440"/>
            <a:ext cx="2194560" cy="41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全行程がGDP基準に適合</a:t>
            </a:r>
            <a:endParaRPr lang="en-US" sz="1000" dirty="0"/>
          </a:p>
        </p:txBody>
      </p:sp>
      <p:sp>
        <p:nvSpPr>
          <p:cNvPr id="11" name="Shape 7"/>
          <p:cNvSpPr/>
          <p:nvPr>
            <p:custDataLst>
              <p:tags r:id="rId8"/>
            </p:custDataLst>
          </p:nvPr>
        </p:nvSpPr>
        <p:spPr>
          <a:xfrm>
            <a:off x="3291840" y="1371600"/>
            <a:ext cx="2651760" cy="160020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Shape 8"/>
          <p:cNvSpPr/>
          <p:nvPr>
            <p:custDataLst>
              <p:tags r:id="rId9"/>
            </p:custDataLst>
          </p:nvPr>
        </p:nvSpPr>
        <p:spPr>
          <a:xfrm>
            <a:off x="3291840" y="137160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13" name="Image 2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20440" y="1600200"/>
            <a:ext cx="365760" cy="365760"/>
          </a:xfrm>
          <a:prstGeom prst="rect">
            <a:avLst/>
          </a:prstGeom>
        </p:spPr>
      </p:pic>
      <p:sp>
        <p:nvSpPr>
          <p:cNvPr id="14" name="Text 9"/>
          <p:cNvSpPr/>
          <p:nvPr>
            <p:custDataLst>
              <p:tags r:id="rId12"/>
            </p:custDataLst>
          </p:nvPr>
        </p:nvSpPr>
        <p:spPr>
          <a:xfrm>
            <a:off x="3520440" y="2057400"/>
            <a:ext cx="219456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自社通関チーム</a:t>
            </a:r>
            <a:endParaRPr lang="en-US" sz="1300" dirty="0"/>
          </a:p>
        </p:txBody>
      </p:sp>
      <p:sp>
        <p:nvSpPr>
          <p:cNvPr id="15" name="Text 10"/>
          <p:cNvSpPr/>
          <p:nvPr>
            <p:custDataLst>
              <p:tags r:id="rId13"/>
            </p:custDataLst>
          </p:nvPr>
        </p:nvSpPr>
        <p:spPr>
          <a:xfrm>
            <a:off x="3520440" y="2377440"/>
            <a:ext cx="2194560" cy="41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日本・中国共に通関業の免許取得</a:t>
            </a:r>
            <a:endParaRPr lang="en-US" sz="1000" dirty="0">
              <a:solidFill>
                <a:srgbClr val="4A5568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  <p:sp>
        <p:nvSpPr>
          <p:cNvPr id="16" name="Shape 11"/>
          <p:cNvSpPr/>
          <p:nvPr>
            <p:custDataLst>
              <p:tags r:id="rId14"/>
            </p:custDataLst>
          </p:nvPr>
        </p:nvSpPr>
        <p:spPr>
          <a:xfrm>
            <a:off x="6126480" y="1371600"/>
            <a:ext cx="2651760" cy="160020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2"/>
          <p:cNvSpPr/>
          <p:nvPr>
            <p:custDataLst>
              <p:tags r:id="rId15"/>
            </p:custDataLst>
          </p:nvPr>
        </p:nvSpPr>
        <p:spPr>
          <a:xfrm>
            <a:off x="6126480" y="137160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18" name="Image 3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355080" y="1600200"/>
            <a:ext cx="365760" cy="365760"/>
          </a:xfrm>
          <a:prstGeom prst="rect">
            <a:avLst/>
          </a:prstGeom>
        </p:spPr>
      </p:pic>
      <p:sp>
        <p:nvSpPr>
          <p:cNvPr id="19" name="Text 13"/>
          <p:cNvSpPr/>
          <p:nvPr>
            <p:custDataLst>
              <p:tags r:id="rId18"/>
            </p:custDataLst>
          </p:nvPr>
        </p:nvSpPr>
        <p:spPr>
          <a:xfrm>
            <a:off x="6355080" y="2057400"/>
            <a:ext cx="219456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カスタマイズ対応</a:t>
            </a:r>
            <a:endParaRPr lang="en-US" sz="1300" dirty="0"/>
          </a:p>
        </p:txBody>
      </p:sp>
      <p:sp>
        <p:nvSpPr>
          <p:cNvPr id="20" name="Text 14"/>
          <p:cNvSpPr/>
          <p:nvPr>
            <p:custDataLst>
              <p:tags r:id="rId19"/>
            </p:custDataLst>
          </p:nvPr>
        </p:nvSpPr>
        <p:spPr>
          <a:xfrm>
            <a:off x="6355080" y="2377440"/>
            <a:ext cx="2194560" cy="41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温度・サイズ・時間のオーダーメイド</a:t>
            </a:r>
            <a:endParaRPr lang="en-US" sz="1000" dirty="0"/>
          </a:p>
        </p:txBody>
      </p:sp>
      <p:sp>
        <p:nvSpPr>
          <p:cNvPr id="21" name="Shape 15"/>
          <p:cNvSpPr/>
          <p:nvPr>
            <p:custDataLst>
              <p:tags r:id="rId20"/>
            </p:custDataLst>
          </p:nvPr>
        </p:nvSpPr>
        <p:spPr>
          <a:xfrm>
            <a:off x="457200" y="3154680"/>
            <a:ext cx="2651760" cy="160020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Shape 16"/>
          <p:cNvSpPr/>
          <p:nvPr>
            <p:custDataLst>
              <p:tags r:id="rId21"/>
            </p:custDataLst>
          </p:nvPr>
        </p:nvSpPr>
        <p:spPr>
          <a:xfrm>
            <a:off x="457200" y="315468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23" name="Image 4" descr="preencoded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85800" y="3383280"/>
            <a:ext cx="365760" cy="365760"/>
          </a:xfrm>
          <a:prstGeom prst="rect">
            <a:avLst/>
          </a:prstGeom>
        </p:spPr>
      </p:pic>
      <p:sp>
        <p:nvSpPr>
          <p:cNvPr id="24" name="Text 17"/>
          <p:cNvSpPr/>
          <p:nvPr>
            <p:custDataLst>
              <p:tags r:id="rId24"/>
            </p:custDataLst>
          </p:nvPr>
        </p:nvSpPr>
        <p:spPr>
          <a:xfrm>
            <a:off x="685800" y="3840480"/>
            <a:ext cx="219456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全行程可視化</a:t>
            </a:r>
            <a:endParaRPr lang="en-US" sz="1300" dirty="0"/>
          </a:p>
        </p:txBody>
      </p:sp>
      <p:sp>
        <p:nvSpPr>
          <p:cNvPr id="25" name="Text 18"/>
          <p:cNvSpPr/>
          <p:nvPr>
            <p:custDataLst>
              <p:tags r:id="rId25"/>
            </p:custDataLst>
          </p:nvPr>
        </p:nvSpPr>
        <p:spPr>
          <a:xfrm>
            <a:off x="685800" y="4160520"/>
            <a:ext cx="2194560" cy="41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リアルタイムの追跡・モニタリング</a:t>
            </a:r>
            <a:endParaRPr lang="en-US" sz="1000" dirty="0"/>
          </a:p>
        </p:txBody>
      </p:sp>
      <p:sp>
        <p:nvSpPr>
          <p:cNvPr id="26" name="Shape 19"/>
          <p:cNvSpPr/>
          <p:nvPr>
            <p:custDataLst>
              <p:tags r:id="rId26"/>
            </p:custDataLst>
          </p:nvPr>
        </p:nvSpPr>
        <p:spPr>
          <a:xfrm>
            <a:off x="3291840" y="3154680"/>
            <a:ext cx="2651760" cy="160020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7" name="Shape 20"/>
          <p:cNvSpPr/>
          <p:nvPr>
            <p:custDataLst>
              <p:tags r:id="rId27"/>
            </p:custDataLst>
          </p:nvPr>
        </p:nvSpPr>
        <p:spPr>
          <a:xfrm>
            <a:off x="3291840" y="315468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28" name="Image 5" descr="preencoded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3520440" y="3383280"/>
            <a:ext cx="365760" cy="365760"/>
          </a:xfrm>
          <a:prstGeom prst="rect">
            <a:avLst/>
          </a:prstGeom>
        </p:spPr>
      </p:pic>
      <p:sp>
        <p:nvSpPr>
          <p:cNvPr id="29" name="Text 21"/>
          <p:cNvSpPr/>
          <p:nvPr>
            <p:custDataLst>
              <p:tags r:id="rId30"/>
            </p:custDataLst>
          </p:nvPr>
        </p:nvSpPr>
        <p:spPr>
          <a:xfrm>
            <a:off x="3520440" y="3840480"/>
            <a:ext cx="219456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環境配慮</a:t>
            </a:r>
            <a:endParaRPr lang="en-US" sz="1300" dirty="0"/>
          </a:p>
        </p:txBody>
      </p:sp>
      <p:sp>
        <p:nvSpPr>
          <p:cNvPr id="30" name="Text 22"/>
          <p:cNvSpPr/>
          <p:nvPr>
            <p:custDataLst>
              <p:tags r:id="rId31"/>
            </p:custDataLst>
          </p:nvPr>
        </p:nvSpPr>
        <p:spPr>
          <a:xfrm>
            <a:off x="3520440" y="4160520"/>
            <a:ext cx="2194560" cy="41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リサイクル可能なコールドチェーン包装</a:t>
            </a:r>
            <a:endParaRPr lang="en-US" sz="1000" dirty="0"/>
          </a:p>
        </p:txBody>
      </p:sp>
      <p:sp>
        <p:nvSpPr>
          <p:cNvPr id="31" name="Shape 23"/>
          <p:cNvSpPr/>
          <p:nvPr>
            <p:custDataLst>
              <p:tags r:id="rId32"/>
            </p:custDataLst>
          </p:nvPr>
        </p:nvSpPr>
        <p:spPr>
          <a:xfrm>
            <a:off x="6126480" y="3154680"/>
            <a:ext cx="2651760" cy="160020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2" name="Shape 24"/>
          <p:cNvSpPr/>
          <p:nvPr>
            <p:custDataLst>
              <p:tags r:id="rId33"/>
            </p:custDataLst>
          </p:nvPr>
        </p:nvSpPr>
        <p:spPr>
          <a:xfrm>
            <a:off x="6126480" y="315468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33" name="Image 6" descr="preencoded.pn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6355080" y="3383280"/>
            <a:ext cx="365760" cy="365760"/>
          </a:xfrm>
          <a:prstGeom prst="rect">
            <a:avLst/>
          </a:prstGeom>
        </p:spPr>
      </p:pic>
      <p:sp>
        <p:nvSpPr>
          <p:cNvPr id="34" name="Text 25"/>
          <p:cNvSpPr/>
          <p:nvPr>
            <p:custDataLst>
              <p:tags r:id="rId36"/>
            </p:custDataLst>
          </p:nvPr>
        </p:nvSpPr>
        <p:spPr>
          <a:xfrm>
            <a:off x="6355080" y="3840480"/>
            <a:ext cx="219456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365日 24時間対応</a:t>
            </a:r>
            <a:endParaRPr lang="en-US" sz="1300" dirty="0"/>
          </a:p>
        </p:txBody>
      </p:sp>
      <p:sp>
        <p:nvSpPr>
          <p:cNvPr id="35" name="Text 26"/>
          <p:cNvSpPr/>
          <p:nvPr>
            <p:custDataLst>
              <p:tags r:id="rId37"/>
            </p:custDataLst>
          </p:nvPr>
        </p:nvSpPr>
        <p:spPr>
          <a:xfrm>
            <a:off x="6355080" y="4160520"/>
            <a:ext cx="2194560" cy="41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多言語サポートを年中無休で提供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8080" y="182880"/>
            <a:ext cx="1463040" cy="42976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94335" y="320040"/>
            <a:ext cx="109728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457200" y="27432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06  私たちの約束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394335" y="1069340"/>
            <a:ext cx="64008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CellChainの価値と約束</a:t>
            </a:r>
            <a:endParaRPr lang="en-US" sz="2200" dirty="0"/>
          </a:p>
        </p:txBody>
      </p:sp>
      <p:sp>
        <p:nvSpPr>
          <p:cNvPr id="15" name="Shape 12"/>
          <p:cNvSpPr/>
          <p:nvPr>
            <p:custDataLst>
              <p:tags r:id="rId2"/>
            </p:custDataLst>
          </p:nvPr>
        </p:nvSpPr>
        <p:spPr>
          <a:xfrm>
            <a:off x="394335" y="2286000"/>
            <a:ext cx="4023360" cy="1188720"/>
          </a:xfrm>
          <a:prstGeom prst="rect">
            <a:avLst/>
          </a:prstGeom>
          <a:solidFill>
            <a:srgbClr val="FFFFFF">
              <a:alpha val="8000"/>
            </a:srgbClr>
          </a:solidFill>
        </p:spPr>
      </p:sp>
      <p:sp>
        <p:nvSpPr>
          <p:cNvPr id="16" name="Text 13"/>
          <p:cNvSpPr/>
          <p:nvPr>
            <p:custDataLst>
              <p:tags r:id="rId3"/>
            </p:custDataLst>
          </p:nvPr>
        </p:nvSpPr>
        <p:spPr>
          <a:xfrm>
            <a:off x="550545" y="2353945"/>
            <a:ext cx="347472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7FF7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社会的価値</a:t>
            </a:r>
            <a:endParaRPr lang="en-US" sz="1300" dirty="0"/>
          </a:p>
        </p:txBody>
      </p:sp>
      <p:sp>
        <p:nvSpPr>
          <p:cNvPr id="17" name="Text 14"/>
          <p:cNvSpPr/>
          <p:nvPr>
            <p:custDataLst>
              <p:tags r:id="rId4"/>
            </p:custDataLst>
          </p:nvPr>
        </p:nvSpPr>
        <p:spPr>
          <a:xfrm>
            <a:off x="550545" y="2571750"/>
            <a:ext cx="347472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FFFFFF">
                    <a:alpha val="85000"/>
                  </a:srgbClr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臨床試験の推進、研究開発の成功率向上。</a:t>
            </a:r>
            <a:endParaRPr lang="en-US" sz="105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FFFFFF">
                    <a:alpha val="85000"/>
                  </a:srgbClr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革新的治療法のタイムリーな供給を支えます。</a:t>
            </a:r>
            <a:endParaRPr lang="en-US" sz="1050" dirty="0"/>
          </a:p>
        </p:txBody>
      </p:sp>
      <p:sp>
        <p:nvSpPr>
          <p:cNvPr id="18" name="Shape 15"/>
          <p:cNvSpPr/>
          <p:nvPr>
            <p:custDataLst>
              <p:tags r:id="rId5"/>
            </p:custDataLst>
          </p:nvPr>
        </p:nvSpPr>
        <p:spPr>
          <a:xfrm>
            <a:off x="4552315" y="2286000"/>
            <a:ext cx="4023360" cy="1188720"/>
          </a:xfrm>
          <a:prstGeom prst="rect">
            <a:avLst/>
          </a:prstGeom>
          <a:solidFill>
            <a:srgbClr val="FFFFFF">
              <a:alpha val="8000"/>
            </a:srgbClr>
          </a:solidFill>
        </p:spPr>
      </p:sp>
      <p:sp>
        <p:nvSpPr>
          <p:cNvPr id="19" name="Text 16"/>
          <p:cNvSpPr/>
          <p:nvPr>
            <p:custDataLst>
              <p:tags r:id="rId6"/>
            </p:custDataLst>
          </p:nvPr>
        </p:nvSpPr>
        <p:spPr>
          <a:xfrm>
            <a:off x="4652010" y="2360930"/>
            <a:ext cx="347472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A7FF7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お客様体験</a:t>
            </a:r>
            <a:endParaRPr lang="en-US" sz="1300" dirty="0"/>
          </a:p>
        </p:txBody>
      </p:sp>
      <p:sp>
        <p:nvSpPr>
          <p:cNvPr id="20" name="Text 17"/>
          <p:cNvSpPr/>
          <p:nvPr>
            <p:custDataLst>
              <p:tags r:id="rId7"/>
            </p:custDataLst>
          </p:nvPr>
        </p:nvSpPr>
        <p:spPr>
          <a:xfrm>
            <a:off x="4652010" y="2571750"/>
            <a:ext cx="347472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FFFFFF">
                    <a:alpha val="85000"/>
                  </a:srgbClr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「安心」「信頼」「理解」—</a:t>
            </a:r>
            <a:endParaRPr lang="en-US" sz="105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FFFFFF">
                    <a:alpha val="85000"/>
                  </a:srgbClr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プロフェッショナルな物流体験をお届けします。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31470" y="295275"/>
            <a:ext cx="73152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457200" y="27432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05  料金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0" y="731520"/>
            <a:ext cx="64008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サービス内容と料金体系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57200" y="1371600"/>
            <a:ext cx="3200400" cy="3383280"/>
          </a:xfrm>
          <a:prstGeom prst="rect">
            <a:avLst/>
          </a:prstGeom>
          <a:solidFill>
            <a:srgbClr val="0D1B3E"/>
          </a:solidFill>
        </p:spPr>
      </p:sp>
      <p:sp>
        <p:nvSpPr>
          <p:cNvPr id="7" name="Text 4"/>
          <p:cNvSpPr/>
          <p:nvPr/>
        </p:nvSpPr>
        <p:spPr>
          <a:xfrm>
            <a:off x="457200" y="1554480"/>
            <a:ext cx="32004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4A7FF7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標準料金</a:t>
            </a:r>
            <a:endParaRPr lang="en-US" sz="1200" b="1" dirty="0"/>
          </a:p>
        </p:txBody>
      </p:sp>
      <p:sp>
        <p:nvSpPr>
          <p:cNvPr id="8" name="Text 5"/>
          <p:cNvSpPr/>
          <p:nvPr/>
        </p:nvSpPr>
        <p:spPr>
          <a:xfrm>
            <a:off x="457200" y="2011680"/>
            <a:ext cx="3200400" cy="7315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¥110,000</a:t>
            </a:r>
            <a:endParaRPr lang="en-US" sz="4200" dirty="0"/>
          </a:p>
        </p:txBody>
      </p:sp>
      <p:sp>
        <p:nvSpPr>
          <p:cNvPr id="9" name="Text 6"/>
          <p:cNvSpPr/>
          <p:nvPr/>
        </p:nvSpPr>
        <p:spPr>
          <a:xfrm>
            <a:off x="457200" y="2743200"/>
            <a:ext cx="32004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/箱</a:t>
            </a:r>
            <a:r>
              <a:rPr lang="zh-CN" altLang="en-US" sz="12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（税込）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57200" y="3200400"/>
            <a:ext cx="32004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内</a:t>
            </a: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寸：32×20×26cm</a:t>
            </a:r>
            <a:endParaRPr lang="en-US" sz="10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容量：22L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3931920" y="1463040"/>
            <a:ext cx="45720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サービス内容</a:t>
            </a:r>
            <a:endParaRPr lang="en-US" sz="14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965960"/>
            <a:ext cx="201168" cy="20116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389120" y="1920240"/>
            <a:ext cx="41148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標準コールドチェーン包装・取扱い</a:t>
            </a:r>
            <a:endParaRPr lang="en-US" sz="11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2423160"/>
            <a:ext cx="201168" cy="20116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389120" y="2377440"/>
            <a:ext cx="41148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全行程 GPS位置情報・温度モニタリング</a:t>
            </a:r>
            <a:endParaRPr lang="en-US" sz="11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2880360"/>
            <a:ext cx="201168" cy="20116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4389120" y="2834640"/>
            <a:ext cx="41148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輸出入通関代行サービス</a:t>
            </a:r>
            <a:endParaRPr lang="en-US" sz="11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3337560"/>
            <a:ext cx="201168" cy="201168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4389120" y="3291840"/>
            <a:ext cx="41148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国際航空運送・発着港諸費用</a:t>
            </a:r>
            <a:endParaRPr lang="en-US" sz="11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3794760"/>
            <a:ext cx="201168" cy="201168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4389120" y="3749040"/>
            <a:ext cx="41148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詳細な輸送レポート・必要書類一式</a:t>
            </a:r>
            <a:endParaRPr lang="en-US" sz="1100" dirty="0"/>
          </a:p>
        </p:txBody>
      </p:sp>
      <p:sp>
        <p:nvSpPr>
          <p:cNvPr id="22" name="Text 14"/>
          <p:cNvSpPr/>
          <p:nvPr/>
        </p:nvSpPr>
        <p:spPr>
          <a:xfrm>
            <a:off x="4389120" y="4124392"/>
            <a:ext cx="4572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9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※ 輸入税は実費精算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※ 税関検査・特殊サービスは別途お見積り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182880"/>
            <a:ext cx="18288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Q&amp;A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45720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よくあるご質問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57200" y="1188720"/>
            <a:ext cx="4114800" cy="169164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" y="1188720"/>
            <a:ext cx="54864" cy="1691640"/>
          </a:xfrm>
          <a:prstGeom prst="rect">
            <a:avLst/>
          </a:prstGeom>
          <a:solidFill>
            <a:srgbClr val="2D61E0"/>
          </a:solidFill>
        </p:spPr>
      </p:sp>
      <p:sp>
        <p:nvSpPr>
          <p:cNvPr id="7" name="Text 4"/>
          <p:cNvSpPr/>
          <p:nvPr/>
        </p:nvSpPr>
        <p:spPr>
          <a:xfrm>
            <a:off x="640080" y="1298448"/>
            <a:ext cx="32004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Q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60120" y="1298448"/>
            <a:ext cx="329184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温度管理はどのように行っていますか？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85800" y="1737360"/>
            <a:ext cx="3657600" cy="10058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外気温35°C・−20°Cの環境下でも120時間以上の保冷実績がございます。PCM相変化材料と真空断熱構造により、安定した温度管理を実現しています。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4754880" y="1188720"/>
            <a:ext cx="4114800" cy="169164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754880" y="1188720"/>
            <a:ext cx="54864" cy="1691640"/>
          </a:xfrm>
          <a:prstGeom prst="rect">
            <a:avLst/>
          </a:prstGeom>
          <a:solidFill>
            <a:srgbClr val="2D61E0"/>
          </a:solidFill>
        </p:spPr>
      </p:sp>
      <p:sp>
        <p:nvSpPr>
          <p:cNvPr id="12" name="Text 9"/>
          <p:cNvSpPr/>
          <p:nvPr/>
        </p:nvSpPr>
        <p:spPr>
          <a:xfrm>
            <a:off x="4937760" y="1298448"/>
            <a:ext cx="32004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Q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5257800" y="1298448"/>
            <a:ext cx="329184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中国への医薬品輸入に必要な書類は？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983480" y="1737360"/>
            <a:ext cx="3657600" cy="10058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《輸入医薬品登録証》《医薬品登録証》および《輸入医薬品通関許可証》が必要です。麻薬・向精神薬の場合は別途《輸入許可証》が必要となります。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457200" y="3017520"/>
            <a:ext cx="4114800" cy="169164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457200" y="3017520"/>
            <a:ext cx="54864" cy="1691640"/>
          </a:xfrm>
          <a:prstGeom prst="rect">
            <a:avLst/>
          </a:prstGeom>
          <a:solidFill>
            <a:srgbClr val="2D61E0"/>
          </a:solidFill>
        </p:spPr>
      </p:sp>
      <p:sp>
        <p:nvSpPr>
          <p:cNvPr id="17" name="Text 14"/>
          <p:cNvSpPr/>
          <p:nvPr/>
        </p:nvSpPr>
        <p:spPr>
          <a:xfrm>
            <a:off x="640080" y="3127248"/>
            <a:ext cx="32004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Q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960120" y="3127248"/>
            <a:ext cx="329184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どのような品目を輸送できますか？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685800" y="3566160"/>
            <a:ext cx="3657600" cy="10058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細胞（CAR-T、iPS、培養細胞）、医薬品（IMP、試験薬）、研究検体（血液、血清、組織）等、冷蔵が必要な生命科学関連貨物に幅広く対応しております。</a:t>
            </a:r>
            <a:endParaRPr lang="en-US" sz="950" dirty="0"/>
          </a:p>
        </p:txBody>
      </p:sp>
      <p:sp>
        <p:nvSpPr>
          <p:cNvPr id="20" name="Shape 17"/>
          <p:cNvSpPr/>
          <p:nvPr/>
        </p:nvSpPr>
        <p:spPr>
          <a:xfrm>
            <a:off x="4754880" y="3017520"/>
            <a:ext cx="4114800" cy="169164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8"/>
          <p:cNvSpPr/>
          <p:nvPr/>
        </p:nvSpPr>
        <p:spPr>
          <a:xfrm>
            <a:off x="4754880" y="3017520"/>
            <a:ext cx="54864" cy="1691640"/>
          </a:xfrm>
          <a:prstGeom prst="rect">
            <a:avLst/>
          </a:prstGeom>
          <a:solidFill>
            <a:srgbClr val="2D61E0"/>
          </a:solidFill>
        </p:spPr>
      </p:sp>
      <p:sp>
        <p:nvSpPr>
          <p:cNvPr id="22" name="Text 19"/>
          <p:cNvSpPr/>
          <p:nvPr/>
        </p:nvSpPr>
        <p:spPr>
          <a:xfrm>
            <a:off x="4937760" y="3127248"/>
            <a:ext cx="32004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Q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5257800" y="3127248"/>
            <a:ext cx="329184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輸送後に温度記録レポートは提供されますか？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4983480" y="3566160"/>
            <a:ext cx="3657600" cy="10058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はい。輸送ごとに全行程の温度記録レポートをご提供いたします。GDPおよび各種監査要件にもご活用いただけます。</a:t>
            </a:r>
            <a:endParaRPr lang="en-US" sz="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8960" y="731520"/>
            <a:ext cx="2743200" cy="8046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75870" y="2112136"/>
            <a:ext cx="7513427" cy="72250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altLang="zh-CN" sz="2800" b="1" dirty="0" err="1">
                <a:solidFill>
                  <a:schemeClr val="bg2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すべての人に、国境を越える医療を</a:t>
            </a:r>
            <a:endParaRPr lang="en-US" altLang="zh-CN" sz="2800" b="1" dirty="0">
              <a:solidFill>
                <a:schemeClr val="bg2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2286000" y="2926080"/>
            <a:ext cx="4572000" cy="1645920"/>
          </a:xfrm>
          <a:prstGeom prst="rect">
            <a:avLst/>
          </a:prstGeom>
          <a:solidFill>
            <a:srgbClr val="FFFFFF">
              <a:alpha val="10000"/>
            </a:srgbClr>
          </a:solidFill>
        </p:spPr>
      </p:sp>
      <p:sp>
        <p:nvSpPr>
          <p:cNvPr id="6" name="Text 3"/>
          <p:cNvSpPr/>
          <p:nvPr/>
        </p:nvSpPr>
        <p:spPr>
          <a:xfrm>
            <a:off x="2286000" y="3017520"/>
            <a:ext cx="45720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4A7FF7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お問い合わせ</a:t>
            </a:r>
            <a:endParaRPr lang="en-US" sz="13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3520440"/>
            <a:ext cx="228600" cy="2286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474720" y="3474720"/>
            <a:ext cx="27432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zh-CN" sz="120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03-4500-1773</a:t>
            </a:r>
            <a:r>
              <a:rPr lang="en-US" sz="120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（24時間対応）</a:t>
            </a:r>
            <a:endParaRPr lang="en-US" sz="1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3931920"/>
            <a:ext cx="228600" cy="2286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474720" y="3886200"/>
            <a:ext cx="32004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Cellchain@optec-exp.com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017520" cy="5143500"/>
          </a:xfrm>
          <a:prstGeom prst="rect">
            <a:avLst/>
          </a:prstGeom>
          <a:solidFill>
            <a:srgbClr val="0D1B3E"/>
          </a:solidFill>
        </p:spPr>
      </p:sp>
      <p:sp>
        <p:nvSpPr>
          <p:cNvPr id="4" name="Text 1"/>
          <p:cNvSpPr/>
          <p:nvPr/>
        </p:nvSpPr>
        <p:spPr>
          <a:xfrm>
            <a:off x="0" y="841375"/>
            <a:ext cx="22860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350" dirty="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Yu Gothic UI" panose="020B0500000000000000" pitchFamily="34" charset="-120"/>
              </a:rPr>
              <a:t>  CONTENTS</a:t>
            </a:r>
            <a:endParaRPr lang="en-US" sz="1200" b="1" kern="0" spc="350" dirty="0">
              <a:solidFill>
                <a:schemeClr val="bg2"/>
              </a:solidFill>
              <a:uFillTx/>
              <a:latin typeface="微软雅黑" panose="020B0503020204020204" charset="-122"/>
              <a:ea typeface="微软雅黑" panose="020B0503020204020204" charset="-122"/>
              <a:cs typeface="Yu Gothic UI" panose="020B0500000000000000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0" y="1115695"/>
            <a:ext cx="2286000" cy="7315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目 次</a:t>
            </a:r>
            <a:endParaRPr lang="en-US" sz="3200" dirty="0"/>
          </a:p>
        </p:txBody>
      </p:sp>
      <p:sp>
        <p:nvSpPr>
          <p:cNvPr id="6" name="Text 3"/>
          <p:cNvSpPr/>
          <p:nvPr>
            <p:custDataLst>
              <p:tags r:id="rId2"/>
            </p:custDataLst>
          </p:nvPr>
        </p:nvSpPr>
        <p:spPr>
          <a:xfrm>
            <a:off x="3383280" y="640080"/>
            <a:ext cx="548640" cy="5486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01</a:t>
            </a:r>
            <a:endParaRPr lang="en-US" sz="2200" dirty="0"/>
          </a:p>
        </p:txBody>
      </p:sp>
      <p:sp>
        <p:nvSpPr>
          <p:cNvPr id="7" name="Text 4"/>
          <p:cNvSpPr/>
          <p:nvPr>
            <p:custDataLst>
              <p:tags r:id="rId3"/>
            </p:custDataLst>
          </p:nvPr>
        </p:nvSpPr>
        <p:spPr>
          <a:xfrm>
            <a:off x="4023360" y="640080"/>
            <a:ext cx="27432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サービス概要</a:t>
            </a:r>
            <a:endParaRPr lang="en-US" sz="1500" dirty="0"/>
          </a:p>
        </p:txBody>
      </p:sp>
      <p:sp>
        <p:nvSpPr>
          <p:cNvPr id="8" name="Text 5"/>
          <p:cNvSpPr/>
          <p:nvPr>
            <p:custDataLst>
              <p:tags r:id="rId4"/>
            </p:custDataLst>
          </p:nvPr>
        </p:nvSpPr>
        <p:spPr>
          <a:xfrm>
            <a:off x="4023360" y="914400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</a:t>
            </a:r>
            <a:r>
              <a:rPr lang="zh-CN" alt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東京</a:t>
            </a:r>
            <a:r>
              <a:rPr lang="en-US" alt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⇄</a:t>
            </a:r>
            <a:r>
              <a:rPr lang="zh-CN" alt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上海</a:t>
            </a:r>
            <a:r>
              <a:rPr lang="en-US" altLang="zh-CN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</a:t>
            </a: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固定航路ネットワーク</a:t>
            </a:r>
            <a:endParaRPr lang="en-US" sz="1000" dirty="0"/>
          </a:p>
        </p:txBody>
      </p:sp>
      <p:sp>
        <p:nvSpPr>
          <p:cNvPr id="9" name="Shape 6"/>
          <p:cNvSpPr/>
          <p:nvPr>
            <p:custDataLst>
              <p:tags r:id="rId5"/>
            </p:custDataLst>
          </p:nvPr>
        </p:nvSpPr>
        <p:spPr>
          <a:xfrm>
            <a:off x="3383280" y="1261872"/>
            <a:ext cx="5303520" cy="0"/>
          </a:xfrm>
          <a:prstGeom prst="line">
            <a:avLst/>
          </a:prstGeom>
          <a:noFill/>
          <a:ln w="6350">
            <a:solidFill>
              <a:srgbClr val="E8ECF2"/>
            </a:solidFill>
            <a:prstDash val="solid"/>
          </a:ln>
        </p:spPr>
      </p:sp>
      <p:sp>
        <p:nvSpPr>
          <p:cNvPr id="10" name="Text 7"/>
          <p:cNvSpPr/>
          <p:nvPr>
            <p:custDataLst>
              <p:tags r:id="rId6"/>
            </p:custDataLst>
          </p:nvPr>
        </p:nvSpPr>
        <p:spPr>
          <a:xfrm>
            <a:off x="3383280" y="1298448"/>
            <a:ext cx="548640" cy="5486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02</a:t>
            </a:r>
            <a:endParaRPr lang="en-US" sz="2200" dirty="0"/>
          </a:p>
        </p:txBody>
      </p:sp>
      <p:sp>
        <p:nvSpPr>
          <p:cNvPr id="11" name="Text 8"/>
          <p:cNvSpPr/>
          <p:nvPr>
            <p:custDataLst>
              <p:tags r:id="rId7"/>
            </p:custDataLst>
          </p:nvPr>
        </p:nvSpPr>
        <p:spPr>
          <a:xfrm>
            <a:off x="4023360" y="1298448"/>
            <a:ext cx="27432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運航スケジュール</a:t>
            </a:r>
            <a:endParaRPr lang="en-US" sz="1500" dirty="0"/>
          </a:p>
        </p:txBody>
      </p:sp>
      <p:sp>
        <p:nvSpPr>
          <p:cNvPr id="12" name="Text 9"/>
          <p:cNvSpPr/>
          <p:nvPr>
            <p:custDataLst>
              <p:tags r:id="rId8"/>
            </p:custDataLst>
          </p:nvPr>
        </p:nvSpPr>
        <p:spPr>
          <a:xfrm>
            <a:off x="4023360" y="15727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空港間24時間以内の定期オペレーション</a:t>
            </a:r>
            <a:endParaRPr lang="en-US" sz="1000" dirty="0"/>
          </a:p>
        </p:txBody>
      </p:sp>
      <p:sp>
        <p:nvSpPr>
          <p:cNvPr id="13" name="Shape 10"/>
          <p:cNvSpPr/>
          <p:nvPr>
            <p:custDataLst>
              <p:tags r:id="rId9"/>
            </p:custDataLst>
          </p:nvPr>
        </p:nvSpPr>
        <p:spPr>
          <a:xfrm>
            <a:off x="3383280" y="1920240"/>
            <a:ext cx="5303520" cy="0"/>
          </a:xfrm>
          <a:prstGeom prst="line">
            <a:avLst/>
          </a:prstGeom>
          <a:noFill/>
          <a:ln w="6350">
            <a:solidFill>
              <a:srgbClr val="E8ECF2"/>
            </a:solidFill>
            <a:prstDash val="solid"/>
          </a:ln>
        </p:spPr>
      </p:sp>
      <p:sp>
        <p:nvSpPr>
          <p:cNvPr id="14" name="Text 11"/>
          <p:cNvSpPr/>
          <p:nvPr>
            <p:custDataLst>
              <p:tags r:id="rId10"/>
            </p:custDataLst>
          </p:nvPr>
        </p:nvSpPr>
        <p:spPr>
          <a:xfrm>
            <a:off x="3383280" y="1956816"/>
            <a:ext cx="548640" cy="5486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03</a:t>
            </a:r>
            <a:endParaRPr lang="en-US" sz="2200" dirty="0"/>
          </a:p>
        </p:txBody>
      </p:sp>
      <p:sp>
        <p:nvSpPr>
          <p:cNvPr id="15" name="Text 12"/>
          <p:cNvSpPr/>
          <p:nvPr>
            <p:custDataLst>
              <p:tags r:id="rId11"/>
            </p:custDataLst>
          </p:nvPr>
        </p:nvSpPr>
        <p:spPr>
          <a:xfrm>
            <a:off x="4023360" y="1956816"/>
            <a:ext cx="27432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品質保証体制</a:t>
            </a:r>
            <a:endParaRPr lang="en-US" sz="1500" dirty="0"/>
          </a:p>
        </p:txBody>
      </p:sp>
      <p:sp>
        <p:nvSpPr>
          <p:cNvPr id="16" name="Text 13"/>
          <p:cNvSpPr/>
          <p:nvPr>
            <p:custDataLst>
              <p:tags r:id="rId12"/>
            </p:custDataLst>
          </p:nvPr>
        </p:nvSpPr>
        <p:spPr>
          <a:xfrm>
            <a:off x="4023360" y="2231136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再現性・透明性・監査対応力</a:t>
            </a:r>
            <a:endParaRPr lang="en-US" sz="1000" dirty="0"/>
          </a:p>
        </p:txBody>
      </p:sp>
      <p:sp>
        <p:nvSpPr>
          <p:cNvPr id="17" name="Shape 14"/>
          <p:cNvSpPr/>
          <p:nvPr>
            <p:custDataLst>
              <p:tags r:id="rId13"/>
            </p:custDataLst>
          </p:nvPr>
        </p:nvSpPr>
        <p:spPr>
          <a:xfrm>
            <a:off x="3383280" y="2578608"/>
            <a:ext cx="5303520" cy="0"/>
          </a:xfrm>
          <a:prstGeom prst="line">
            <a:avLst/>
          </a:prstGeom>
          <a:noFill/>
          <a:ln w="6350">
            <a:solidFill>
              <a:srgbClr val="E8ECF2"/>
            </a:solidFill>
            <a:prstDash val="solid"/>
          </a:ln>
        </p:spPr>
      </p:sp>
      <p:sp>
        <p:nvSpPr>
          <p:cNvPr id="18" name="Text 15"/>
          <p:cNvSpPr/>
          <p:nvPr>
            <p:custDataLst>
              <p:tags r:id="rId14"/>
            </p:custDataLst>
          </p:nvPr>
        </p:nvSpPr>
        <p:spPr>
          <a:xfrm>
            <a:off x="3383280" y="2615184"/>
            <a:ext cx="548640" cy="5486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04</a:t>
            </a:r>
            <a:endParaRPr lang="en-US" sz="2200" dirty="0"/>
          </a:p>
        </p:txBody>
      </p:sp>
      <p:sp>
        <p:nvSpPr>
          <p:cNvPr id="19" name="Text 16"/>
          <p:cNvSpPr/>
          <p:nvPr>
            <p:custDataLst>
              <p:tags r:id="rId15"/>
            </p:custDataLst>
          </p:nvPr>
        </p:nvSpPr>
        <p:spPr>
          <a:xfrm>
            <a:off x="4023360" y="2615184"/>
            <a:ext cx="27432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温度管理・包装</a:t>
            </a: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・追跡</a:t>
            </a:r>
            <a:endParaRPr lang="en-US" sz="15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  <p:sp>
        <p:nvSpPr>
          <p:cNvPr id="20" name="Text 17"/>
          <p:cNvSpPr/>
          <p:nvPr>
            <p:custDataLst>
              <p:tags r:id="rId16"/>
            </p:custDataLst>
          </p:nvPr>
        </p:nvSpPr>
        <p:spPr>
          <a:xfrm>
            <a:off x="4023360" y="2889504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100h超保冷とエンドツーエンド追跡</a:t>
            </a:r>
            <a:endParaRPr lang="en-US" sz="1000" dirty="0"/>
          </a:p>
        </p:txBody>
      </p:sp>
      <p:sp>
        <p:nvSpPr>
          <p:cNvPr id="21" name="Shape 18"/>
          <p:cNvSpPr/>
          <p:nvPr>
            <p:custDataLst>
              <p:tags r:id="rId17"/>
            </p:custDataLst>
          </p:nvPr>
        </p:nvSpPr>
        <p:spPr>
          <a:xfrm>
            <a:off x="3383280" y="3236976"/>
            <a:ext cx="5303520" cy="0"/>
          </a:xfrm>
          <a:prstGeom prst="line">
            <a:avLst/>
          </a:prstGeom>
          <a:noFill/>
          <a:ln w="6350">
            <a:solidFill>
              <a:srgbClr val="E8ECF2"/>
            </a:solidFill>
            <a:prstDash val="solid"/>
          </a:ln>
        </p:spPr>
      </p:sp>
      <p:sp>
        <p:nvSpPr>
          <p:cNvPr id="22" name="Text 19"/>
          <p:cNvSpPr/>
          <p:nvPr>
            <p:custDataLst>
              <p:tags r:id="rId18"/>
            </p:custDataLst>
          </p:nvPr>
        </p:nvSpPr>
        <p:spPr>
          <a:xfrm>
            <a:off x="3383280" y="3273552"/>
            <a:ext cx="548640" cy="5486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05</a:t>
            </a:r>
            <a:endParaRPr lang="en-US" sz="2200" dirty="0"/>
          </a:p>
        </p:txBody>
      </p:sp>
      <p:sp>
        <p:nvSpPr>
          <p:cNvPr id="23" name="Text 20"/>
          <p:cNvSpPr/>
          <p:nvPr>
            <p:custDataLst>
              <p:tags r:id="rId19"/>
            </p:custDataLst>
          </p:nvPr>
        </p:nvSpPr>
        <p:spPr>
          <a:xfrm>
            <a:off x="4023360" y="3273552"/>
            <a:ext cx="27432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輸送対象・料金</a:t>
            </a:r>
            <a:endParaRPr lang="en-US" sz="1500" dirty="0"/>
          </a:p>
        </p:txBody>
      </p:sp>
      <p:sp>
        <p:nvSpPr>
          <p:cNvPr id="24" name="Text 21"/>
          <p:cNvSpPr/>
          <p:nvPr>
            <p:custDataLst>
              <p:tags r:id="rId20"/>
            </p:custDataLst>
          </p:nvPr>
        </p:nvSpPr>
        <p:spPr>
          <a:xfrm>
            <a:off x="4023360" y="3547872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対象品目とサービス体系</a:t>
            </a:r>
            <a:endParaRPr lang="en-US" sz="1000" dirty="0"/>
          </a:p>
        </p:txBody>
      </p:sp>
      <p:sp>
        <p:nvSpPr>
          <p:cNvPr id="25" name="Shape 22"/>
          <p:cNvSpPr/>
          <p:nvPr>
            <p:custDataLst>
              <p:tags r:id="rId21"/>
            </p:custDataLst>
          </p:nvPr>
        </p:nvSpPr>
        <p:spPr>
          <a:xfrm>
            <a:off x="3383280" y="3895344"/>
            <a:ext cx="5303520" cy="0"/>
          </a:xfrm>
          <a:prstGeom prst="line">
            <a:avLst/>
          </a:prstGeom>
          <a:noFill/>
          <a:ln w="6350">
            <a:solidFill>
              <a:srgbClr val="E8ECF2"/>
            </a:solidFill>
            <a:prstDash val="solid"/>
          </a:ln>
        </p:spPr>
      </p:sp>
      <p:sp>
        <p:nvSpPr>
          <p:cNvPr id="26" name="Text 23"/>
          <p:cNvSpPr/>
          <p:nvPr>
            <p:custDataLst>
              <p:tags r:id="rId22"/>
            </p:custDataLst>
          </p:nvPr>
        </p:nvSpPr>
        <p:spPr>
          <a:xfrm>
            <a:off x="3383280" y="3931920"/>
            <a:ext cx="548640" cy="5486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D61E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06</a:t>
            </a:r>
            <a:endParaRPr lang="en-US" sz="2200" dirty="0"/>
          </a:p>
        </p:txBody>
      </p:sp>
      <p:sp>
        <p:nvSpPr>
          <p:cNvPr id="27" name="Text 24"/>
          <p:cNvSpPr/>
          <p:nvPr>
            <p:custDataLst>
              <p:tags r:id="rId23"/>
            </p:custDataLst>
          </p:nvPr>
        </p:nvSpPr>
        <p:spPr>
          <a:xfrm>
            <a:off x="4023360" y="3931920"/>
            <a:ext cx="274320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私たちの約束</a:t>
            </a:r>
            <a:endParaRPr lang="en-US" sz="1500" dirty="0"/>
          </a:p>
        </p:txBody>
      </p:sp>
      <p:sp>
        <p:nvSpPr>
          <p:cNvPr id="28" name="Text 25"/>
          <p:cNvSpPr/>
          <p:nvPr>
            <p:custDataLst>
              <p:tags r:id="rId24"/>
            </p:custDataLst>
          </p:nvPr>
        </p:nvSpPr>
        <p:spPr>
          <a:xfrm>
            <a:off x="4023360" y="4206240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B96A9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ゼロミス・ゼロ遅延・ゼロ紛失</a:t>
            </a:r>
            <a:endParaRPr lang="en-US" sz="1000" dirty="0"/>
          </a:p>
        </p:txBody>
      </p:sp>
      <p:sp>
        <p:nvSpPr>
          <p:cNvPr id="29" name="Text 13"/>
          <p:cNvSpPr/>
          <p:nvPr/>
        </p:nvSpPr>
        <p:spPr>
          <a:xfrm>
            <a:off x="-27940" y="4196715"/>
            <a:ext cx="54864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bg2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すべての人に、</a:t>
            </a:r>
            <a:endParaRPr lang="en-US" sz="2400" b="1" dirty="0">
              <a:solidFill>
                <a:schemeClr val="bg2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2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国境を越える医療を</a:t>
            </a:r>
            <a:endParaRPr lang="en-US" sz="2400" b="1" dirty="0">
              <a:solidFill>
                <a:schemeClr val="bg2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88620" y="330200"/>
            <a:ext cx="109728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457200" y="27432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01  サービス概要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0" y="731520"/>
            <a:ext cx="64008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東京 ⇄ </a:t>
            </a:r>
            <a:r>
              <a:rPr 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上海</a:t>
            </a:r>
            <a:r>
              <a:rPr 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 冷蔵定期便</a:t>
            </a:r>
            <a:endParaRPr lang="en-US" sz="2200" dirty="0"/>
          </a:p>
        </p:txBody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457200" y="1554480"/>
            <a:ext cx="2651760" cy="292608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4"/>
          <p:cNvSpPr/>
          <p:nvPr>
            <p:custDataLst>
              <p:tags r:id="rId3"/>
            </p:custDataLst>
          </p:nvPr>
        </p:nvSpPr>
        <p:spPr>
          <a:xfrm>
            <a:off x="457200" y="155448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8" name="Image 1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1520" y="1828800"/>
            <a:ext cx="411480" cy="411480"/>
          </a:xfrm>
          <a:prstGeom prst="rect">
            <a:avLst/>
          </a:prstGeom>
        </p:spPr>
      </p:pic>
      <p:sp>
        <p:nvSpPr>
          <p:cNvPr id="9" name="Text 5"/>
          <p:cNvSpPr/>
          <p:nvPr>
            <p:custDataLst>
              <p:tags r:id="rId6"/>
            </p:custDataLst>
          </p:nvPr>
        </p:nvSpPr>
        <p:spPr>
          <a:xfrm>
            <a:off x="731520" y="237744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確実な航路接続</a:t>
            </a:r>
            <a:endParaRPr lang="en-US" sz="1400" dirty="0"/>
          </a:p>
        </p:txBody>
      </p:sp>
      <p:sp>
        <p:nvSpPr>
          <p:cNvPr id="10" name="Text 6"/>
          <p:cNvSpPr/>
          <p:nvPr>
            <p:custDataLst>
              <p:tags r:id="rId7"/>
            </p:custDataLst>
          </p:nvPr>
        </p:nvSpPr>
        <p:spPr>
          <a:xfrm>
            <a:off x="731520" y="2834640"/>
            <a:ext cx="2103120" cy="1371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毎週往復便</a:t>
            </a:r>
            <a:r>
              <a:rPr lang="ja-JP" alt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で</a:t>
            </a:r>
            <a:r>
              <a:rPr lang="zh-CN" alt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東京成田</a:t>
            </a:r>
            <a:r>
              <a:rPr lang="ja-JP" alt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と</a:t>
            </a:r>
            <a:r>
              <a:rPr lang="zh-CN" alt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上海浦東</a:t>
            </a: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を結び、計画的かつ安定した輸送インフラを提供いたします。</a:t>
            </a:r>
            <a:endParaRPr lang="en-US" sz="1050" dirty="0"/>
          </a:p>
        </p:txBody>
      </p:sp>
      <p:sp>
        <p:nvSpPr>
          <p:cNvPr id="11" name="Shape 7"/>
          <p:cNvSpPr/>
          <p:nvPr>
            <p:custDataLst>
              <p:tags r:id="rId8"/>
            </p:custDataLst>
          </p:nvPr>
        </p:nvSpPr>
        <p:spPr>
          <a:xfrm>
            <a:off x="3291840" y="1554480"/>
            <a:ext cx="2651760" cy="292608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Shape 8"/>
          <p:cNvSpPr/>
          <p:nvPr>
            <p:custDataLst>
              <p:tags r:id="rId9"/>
            </p:custDataLst>
          </p:nvPr>
        </p:nvSpPr>
        <p:spPr>
          <a:xfrm>
            <a:off x="3291840" y="155448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13" name="Image 2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66160" y="1828800"/>
            <a:ext cx="411480" cy="411480"/>
          </a:xfrm>
          <a:prstGeom prst="rect">
            <a:avLst/>
          </a:prstGeom>
        </p:spPr>
      </p:pic>
      <p:sp>
        <p:nvSpPr>
          <p:cNvPr id="14" name="Text 9"/>
          <p:cNvSpPr/>
          <p:nvPr>
            <p:custDataLst>
              <p:tags r:id="rId12"/>
            </p:custDataLst>
          </p:nvPr>
        </p:nvSpPr>
        <p:spPr>
          <a:xfrm>
            <a:off x="3566160" y="237744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高い予測可能性</a:t>
            </a:r>
            <a:endParaRPr lang="en-US" sz="1400" dirty="0"/>
          </a:p>
        </p:txBody>
      </p:sp>
      <p:sp>
        <p:nvSpPr>
          <p:cNvPr id="15" name="Text 10"/>
          <p:cNvSpPr/>
          <p:nvPr>
            <p:custDataLst>
              <p:tags r:id="rId13"/>
            </p:custDataLst>
          </p:nvPr>
        </p:nvSpPr>
        <p:spPr>
          <a:xfrm>
            <a:off x="3566160" y="2834640"/>
            <a:ext cx="2103120" cy="1371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週1回の固定スケジュールにより、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研究開発・製造サイクルに合わせた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精密な輸送計画を実現いたします。</a:t>
            </a:r>
            <a:endParaRPr lang="en-US" sz="1050" dirty="0"/>
          </a:p>
        </p:txBody>
      </p:sp>
      <p:sp>
        <p:nvSpPr>
          <p:cNvPr id="16" name="Shape 11"/>
          <p:cNvSpPr/>
          <p:nvPr>
            <p:custDataLst>
              <p:tags r:id="rId14"/>
            </p:custDataLst>
          </p:nvPr>
        </p:nvSpPr>
        <p:spPr>
          <a:xfrm>
            <a:off x="6126480" y="1554480"/>
            <a:ext cx="2651760" cy="292608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2"/>
          <p:cNvSpPr/>
          <p:nvPr>
            <p:custDataLst>
              <p:tags r:id="rId15"/>
            </p:custDataLst>
          </p:nvPr>
        </p:nvSpPr>
        <p:spPr>
          <a:xfrm>
            <a:off x="6126480" y="155448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18" name="Image 3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00800" y="1828800"/>
            <a:ext cx="411480" cy="411480"/>
          </a:xfrm>
          <a:prstGeom prst="rect">
            <a:avLst/>
          </a:prstGeom>
        </p:spPr>
      </p:pic>
      <p:sp>
        <p:nvSpPr>
          <p:cNvPr id="19" name="Text 13"/>
          <p:cNvSpPr/>
          <p:nvPr>
            <p:custDataLst>
              <p:tags r:id="rId18"/>
            </p:custDataLst>
          </p:nvPr>
        </p:nvSpPr>
        <p:spPr>
          <a:xfrm>
            <a:off x="6400800" y="237744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バイオ医薬品に完全対応</a:t>
            </a:r>
            <a:endParaRPr lang="en-US" sz="1400" dirty="0"/>
          </a:p>
        </p:txBody>
      </p:sp>
      <p:sp>
        <p:nvSpPr>
          <p:cNvPr id="20" name="Text 14"/>
          <p:cNvSpPr/>
          <p:nvPr>
            <p:custDataLst>
              <p:tags r:id="rId19"/>
            </p:custDataLst>
          </p:nvPr>
        </p:nvSpPr>
        <p:spPr>
          <a:xfrm>
            <a:off x="6400800" y="2834640"/>
            <a:ext cx="2103120" cy="1371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中日両国の主要バイオ拠点をカバーし、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急成長する越境輸送ニーズに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お応えいたします。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5760" y="301625"/>
            <a:ext cx="109728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457200" y="27432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02  運航スケジュール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0" y="731520"/>
            <a:ext cx="64008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B0F0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東京 → 上海</a:t>
            </a:r>
            <a:endParaRPr lang="en-US" sz="2200" b="1" dirty="0">
              <a:solidFill>
                <a:srgbClr val="00B0F0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57200" y="1371600"/>
            <a:ext cx="8229600" cy="365760"/>
          </a:xfrm>
          <a:prstGeom prst="rect">
            <a:avLst/>
          </a:prstGeom>
          <a:solidFill>
            <a:srgbClr val="00B0F0"/>
          </a:solidFill>
        </p:spPr>
      </p:sp>
      <p:sp>
        <p:nvSpPr>
          <p:cNvPr id="7" name="Text 4"/>
          <p:cNvSpPr/>
          <p:nvPr/>
        </p:nvSpPr>
        <p:spPr>
          <a:xfrm>
            <a:off x="457200" y="1371600"/>
            <a:ext cx="82296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NH8403  |  毎週火曜 23:10発  |  NRT → PVG</a:t>
            </a:r>
            <a:endParaRPr lang="en-US" sz="1100" dirty="0"/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1188720" y="2743200"/>
            <a:ext cx="6766560" cy="0"/>
          </a:xfrm>
          <a:prstGeom prst="line">
            <a:avLst/>
          </a:prstGeom>
          <a:noFill/>
          <a:ln w="25400">
            <a:solidFill>
              <a:srgbClr val="E8ECF2"/>
            </a:solidFill>
            <a:prstDash val="solid"/>
          </a:ln>
        </p:spPr>
      </p:sp>
      <p:sp>
        <p:nvSpPr>
          <p:cNvPr id="9" name="Shape 6"/>
          <p:cNvSpPr/>
          <p:nvPr>
            <p:custDataLst>
              <p:tags r:id="rId3"/>
            </p:custDataLst>
          </p:nvPr>
        </p:nvSpPr>
        <p:spPr>
          <a:xfrm>
            <a:off x="1005840" y="2514600"/>
            <a:ext cx="457200" cy="457200"/>
          </a:xfrm>
          <a:prstGeom prst="ellipse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</p:sp>
      <p:sp>
        <p:nvSpPr>
          <p:cNvPr id="10" name="Text 7"/>
          <p:cNvSpPr/>
          <p:nvPr>
            <p:custDataLst>
              <p:tags r:id="rId4"/>
            </p:custDataLst>
          </p:nvPr>
        </p:nvSpPr>
        <p:spPr>
          <a:xfrm>
            <a:off x="1005840" y="2514600"/>
            <a:ext cx="457200" cy="457200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1</a:t>
            </a:r>
            <a:endParaRPr lang="en-US" sz="1400" dirty="0"/>
          </a:p>
        </p:txBody>
      </p:sp>
      <p:sp>
        <p:nvSpPr>
          <p:cNvPr id="11" name="Text 8"/>
          <p:cNvSpPr/>
          <p:nvPr>
            <p:custDataLst>
              <p:tags r:id="rId5"/>
            </p:custDataLst>
          </p:nvPr>
        </p:nvSpPr>
        <p:spPr>
          <a:xfrm>
            <a:off x="594360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火曜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11:00</a:t>
            </a:r>
            <a:endParaRPr lang="en-US" sz="1100" dirty="0"/>
          </a:p>
        </p:txBody>
      </p:sp>
      <p:sp>
        <p:nvSpPr>
          <p:cNvPr id="12" name="Text 9"/>
          <p:cNvSpPr/>
          <p:nvPr>
            <p:custDataLst>
              <p:tags r:id="rId6"/>
            </p:custDataLst>
          </p:nvPr>
        </p:nvSpPr>
        <p:spPr>
          <a:xfrm>
            <a:off x="594360" y="365760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予約締切</a:t>
            </a:r>
            <a:endParaRPr lang="en-US" sz="9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スペース確保</a:t>
            </a:r>
            <a:endParaRPr lang="en-US" sz="950" dirty="0"/>
          </a:p>
        </p:txBody>
      </p:sp>
      <p:sp>
        <p:nvSpPr>
          <p:cNvPr id="13" name="Shape 10"/>
          <p:cNvSpPr/>
          <p:nvPr>
            <p:custDataLst>
              <p:tags r:id="rId7"/>
            </p:custDataLst>
          </p:nvPr>
        </p:nvSpPr>
        <p:spPr>
          <a:xfrm>
            <a:off x="2670048" y="2514600"/>
            <a:ext cx="457200" cy="457200"/>
          </a:xfrm>
          <a:prstGeom prst="ellipse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</p:sp>
      <p:sp>
        <p:nvSpPr>
          <p:cNvPr id="14" name="Text 11"/>
          <p:cNvSpPr/>
          <p:nvPr>
            <p:custDataLst>
              <p:tags r:id="rId8"/>
            </p:custDataLst>
          </p:nvPr>
        </p:nvSpPr>
        <p:spPr>
          <a:xfrm>
            <a:off x="2670048" y="2514600"/>
            <a:ext cx="457200" cy="457200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2</a:t>
            </a:r>
            <a:endParaRPr lang="en-US" sz="1400" dirty="0"/>
          </a:p>
        </p:txBody>
      </p:sp>
      <p:sp>
        <p:nvSpPr>
          <p:cNvPr id="15" name="Text 12"/>
          <p:cNvSpPr/>
          <p:nvPr>
            <p:custDataLst>
              <p:tags r:id="rId9"/>
            </p:custDataLst>
          </p:nvPr>
        </p:nvSpPr>
        <p:spPr>
          <a:xfrm>
            <a:off x="2258568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火曜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16:00</a:t>
            </a:r>
            <a:endParaRPr lang="en-US" sz="1100" dirty="0"/>
          </a:p>
        </p:txBody>
      </p:sp>
      <p:sp>
        <p:nvSpPr>
          <p:cNvPr id="16" name="Text 13"/>
          <p:cNvSpPr/>
          <p:nvPr>
            <p:custDataLst>
              <p:tags r:id="rId10"/>
            </p:custDataLst>
          </p:nvPr>
        </p:nvSpPr>
        <p:spPr>
          <a:xfrm>
            <a:off x="2258568" y="365760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当社倉庫</a:t>
            </a:r>
            <a:endParaRPr lang="en-US" sz="950" dirty="0">
              <a:solidFill>
                <a:srgbClr val="4A5568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  <a:p>
            <a:pPr marL="0" algn="ctr">
              <a:lnSpc>
                <a:spcPct val="120000"/>
              </a:lnSpc>
              <a:buClrTx/>
              <a:buSzTx/>
              <a:buFontTx/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貨物受入締切</a:t>
            </a:r>
            <a:endParaRPr lang="en-US" sz="950" dirty="0">
              <a:solidFill>
                <a:srgbClr val="4A5568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  <p:sp>
        <p:nvSpPr>
          <p:cNvPr id="17" name="Shape 14"/>
          <p:cNvSpPr/>
          <p:nvPr>
            <p:custDataLst>
              <p:tags r:id="rId11"/>
            </p:custDataLst>
          </p:nvPr>
        </p:nvSpPr>
        <p:spPr>
          <a:xfrm>
            <a:off x="4334256" y="2514600"/>
            <a:ext cx="457200" cy="457200"/>
          </a:xfrm>
          <a:prstGeom prst="ellipse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</p:sp>
      <p:sp>
        <p:nvSpPr>
          <p:cNvPr id="18" name="Text 15"/>
          <p:cNvSpPr/>
          <p:nvPr>
            <p:custDataLst>
              <p:tags r:id="rId12"/>
            </p:custDataLst>
          </p:nvPr>
        </p:nvSpPr>
        <p:spPr>
          <a:xfrm>
            <a:off x="4334256" y="2514600"/>
            <a:ext cx="457200" cy="457200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3</a:t>
            </a:r>
            <a:endParaRPr lang="en-US" sz="1400" dirty="0"/>
          </a:p>
        </p:txBody>
      </p:sp>
      <p:sp>
        <p:nvSpPr>
          <p:cNvPr id="19" name="Text 16"/>
          <p:cNvSpPr/>
          <p:nvPr>
            <p:custDataLst>
              <p:tags r:id="rId13"/>
            </p:custDataLst>
          </p:nvPr>
        </p:nvSpPr>
        <p:spPr>
          <a:xfrm>
            <a:off x="3922776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火曜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23:10</a:t>
            </a:r>
            <a:endParaRPr lang="en-US" sz="1100" dirty="0"/>
          </a:p>
        </p:txBody>
      </p:sp>
      <p:sp>
        <p:nvSpPr>
          <p:cNvPr id="20" name="Text 17"/>
          <p:cNvSpPr/>
          <p:nvPr>
            <p:custDataLst>
              <p:tags r:id="rId14"/>
            </p:custDataLst>
          </p:nvPr>
        </p:nvSpPr>
        <p:spPr>
          <a:xfrm>
            <a:off x="3922776" y="365760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成田</a:t>
            </a: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出発</a:t>
            </a:r>
            <a:endParaRPr lang="en-US" sz="9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NH8403</a:t>
            </a:r>
            <a:endParaRPr lang="en-US" sz="950" dirty="0"/>
          </a:p>
        </p:txBody>
      </p:sp>
      <p:sp>
        <p:nvSpPr>
          <p:cNvPr id="21" name="Shape 18"/>
          <p:cNvSpPr/>
          <p:nvPr>
            <p:custDataLst>
              <p:tags r:id="rId15"/>
            </p:custDataLst>
          </p:nvPr>
        </p:nvSpPr>
        <p:spPr>
          <a:xfrm>
            <a:off x="5998464" y="2514600"/>
            <a:ext cx="457200" cy="457200"/>
          </a:xfrm>
          <a:prstGeom prst="ellipse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</p:sp>
      <p:sp>
        <p:nvSpPr>
          <p:cNvPr id="22" name="Text 19"/>
          <p:cNvSpPr/>
          <p:nvPr>
            <p:custDataLst>
              <p:tags r:id="rId16"/>
            </p:custDataLst>
          </p:nvPr>
        </p:nvSpPr>
        <p:spPr>
          <a:xfrm>
            <a:off x="5998464" y="2514600"/>
            <a:ext cx="457200" cy="457200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>
            <p:custDataLst>
              <p:tags r:id="rId17"/>
            </p:custDataLst>
          </p:nvPr>
        </p:nvSpPr>
        <p:spPr>
          <a:xfrm>
            <a:off x="5586984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水曜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01:50</a:t>
            </a:r>
            <a:endParaRPr lang="en-US" sz="1100" dirty="0"/>
          </a:p>
        </p:txBody>
      </p:sp>
      <p:sp>
        <p:nvSpPr>
          <p:cNvPr id="24" name="Text 21"/>
          <p:cNvSpPr/>
          <p:nvPr>
            <p:custDataLst>
              <p:tags r:id="rId18"/>
            </p:custDataLst>
          </p:nvPr>
        </p:nvSpPr>
        <p:spPr>
          <a:xfrm>
            <a:off x="5586984" y="365760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上海到着</a:t>
            </a:r>
            <a:endParaRPr lang="en-US" sz="9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浦東</a:t>
            </a:r>
            <a:endParaRPr lang="en-US" sz="950" dirty="0"/>
          </a:p>
        </p:txBody>
      </p:sp>
      <p:sp>
        <p:nvSpPr>
          <p:cNvPr id="25" name="Shape 22"/>
          <p:cNvSpPr/>
          <p:nvPr>
            <p:custDataLst>
              <p:tags r:id="rId19"/>
            </p:custDataLst>
          </p:nvPr>
        </p:nvSpPr>
        <p:spPr>
          <a:xfrm>
            <a:off x="7674102" y="2514600"/>
            <a:ext cx="457200" cy="457200"/>
          </a:xfrm>
          <a:prstGeom prst="ellipse">
            <a:avLst/>
          </a:prstGeom>
          <a:solidFill>
            <a:schemeClr val="accent6"/>
          </a:solidFill>
        </p:spPr>
      </p:sp>
      <p:sp>
        <p:nvSpPr>
          <p:cNvPr id="26" name="Text 23"/>
          <p:cNvSpPr/>
          <p:nvPr>
            <p:custDataLst>
              <p:tags r:id="rId20"/>
            </p:custDataLst>
          </p:nvPr>
        </p:nvSpPr>
        <p:spPr>
          <a:xfrm>
            <a:off x="7662672" y="2514600"/>
            <a:ext cx="4572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5</a:t>
            </a:r>
            <a:endParaRPr lang="en-US" sz="1400" dirty="0"/>
          </a:p>
        </p:txBody>
      </p:sp>
      <p:sp>
        <p:nvSpPr>
          <p:cNvPr id="27" name="Text 24"/>
          <p:cNvSpPr/>
          <p:nvPr>
            <p:custDataLst>
              <p:tags r:id="rId21"/>
            </p:custDataLst>
          </p:nvPr>
        </p:nvSpPr>
        <p:spPr>
          <a:xfrm>
            <a:off x="7251192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水曜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AM</a:t>
            </a:r>
            <a:endParaRPr lang="en-US" sz="1100" dirty="0"/>
          </a:p>
        </p:txBody>
      </p:sp>
      <p:sp>
        <p:nvSpPr>
          <p:cNvPr id="28" name="Text 25"/>
          <p:cNvSpPr/>
          <p:nvPr>
            <p:custDataLst>
              <p:tags r:id="rId22"/>
            </p:custDataLst>
          </p:nvPr>
        </p:nvSpPr>
        <p:spPr>
          <a:xfrm>
            <a:off x="7251192" y="365760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配送完了</a:t>
            </a:r>
            <a:endParaRPr lang="en-US" sz="950" dirty="0"/>
          </a:p>
        </p:txBody>
      </p:sp>
      <p:sp>
        <p:nvSpPr>
          <p:cNvPr id="29" name="Shape 26"/>
          <p:cNvSpPr/>
          <p:nvPr/>
        </p:nvSpPr>
        <p:spPr>
          <a:xfrm>
            <a:off x="457200" y="4389120"/>
            <a:ext cx="8229600" cy="411480"/>
          </a:xfrm>
          <a:prstGeom prst="roundRect">
            <a:avLst>
              <a:gd name="adj" fmla="val 11111"/>
            </a:avLst>
          </a:prstGeom>
          <a:solidFill>
            <a:srgbClr val="0D1B3E">
              <a:alpha val="8000"/>
            </a:srgbClr>
          </a:solidFill>
        </p:spPr>
      </p:sp>
      <p:sp>
        <p:nvSpPr>
          <p:cNvPr id="30" name="Text 27"/>
          <p:cNvSpPr/>
          <p:nvPr/>
        </p:nvSpPr>
        <p:spPr>
          <a:xfrm>
            <a:off x="457200" y="4389120"/>
            <a:ext cx="822960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✓ 予約から配送完了まで一貫管理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5760" y="301625"/>
            <a:ext cx="109728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457200" y="27432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02  運航スケジュール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0" y="731520"/>
            <a:ext cx="64008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上海 → 東京  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57200" y="1371600"/>
            <a:ext cx="8229600" cy="365760"/>
          </a:xfrm>
          <a:prstGeom prst="rect">
            <a:avLst/>
          </a:prstGeom>
          <a:solidFill>
            <a:srgbClr val="0D1B3E"/>
          </a:solidFill>
        </p:spPr>
      </p:sp>
      <p:sp>
        <p:nvSpPr>
          <p:cNvPr id="7" name="Text 4"/>
          <p:cNvSpPr/>
          <p:nvPr/>
        </p:nvSpPr>
        <p:spPr>
          <a:xfrm>
            <a:off x="457200" y="1371600"/>
            <a:ext cx="822960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NH8404  |  </a:t>
            </a:r>
            <a:r>
              <a:rPr lang="en-US" sz="110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毎週</a:t>
            </a:r>
            <a:r>
              <a:rPr lang="en-US" sz="110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水曜 04:10発  |  PVG → NRT</a:t>
            </a:r>
            <a:endParaRPr lang="en-US" sz="1100" dirty="0"/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1188720" y="2743200"/>
            <a:ext cx="6766560" cy="0"/>
          </a:xfrm>
          <a:prstGeom prst="line">
            <a:avLst/>
          </a:prstGeom>
          <a:noFill/>
          <a:ln w="25400">
            <a:solidFill>
              <a:srgbClr val="E8ECF2"/>
            </a:solidFill>
            <a:prstDash val="solid"/>
          </a:ln>
        </p:spPr>
      </p:sp>
      <p:sp>
        <p:nvSpPr>
          <p:cNvPr id="9" name="Shape 6"/>
          <p:cNvSpPr/>
          <p:nvPr>
            <p:custDataLst>
              <p:tags r:id="rId3"/>
            </p:custDataLst>
          </p:nvPr>
        </p:nvSpPr>
        <p:spPr>
          <a:xfrm>
            <a:off x="1005840" y="2514600"/>
            <a:ext cx="457200" cy="457200"/>
          </a:xfrm>
          <a:prstGeom prst="ellipse">
            <a:avLst/>
          </a:prstGeom>
          <a:solidFill>
            <a:srgbClr val="2D61E0"/>
          </a:solidFill>
        </p:spPr>
      </p:sp>
      <p:sp>
        <p:nvSpPr>
          <p:cNvPr id="10" name="Text 7"/>
          <p:cNvSpPr/>
          <p:nvPr>
            <p:custDataLst>
              <p:tags r:id="rId4"/>
            </p:custDataLst>
          </p:nvPr>
        </p:nvSpPr>
        <p:spPr>
          <a:xfrm>
            <a:off x="1005840" y="2514600"/>
            <a:ext cx="4572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1</a:t>
            </a:r>
            <a:endParaRPr lang="en-US" sz="1400" dirty="0"/>
          </a:p>
        </p:txBody>
      </p:sp>
      <p:sp>
        <p:nvSpPr>
          <p:cNvPr id="11" name="Text 8"/>
          <p:cNvSpPr/>
          <p:nvPr>
            <p:custDataLst>
              <p:tags r:id="rId5"/>
            </p:custDataLst>
          </p:nvPr>
        </p:nvSpPr>
        <p:spPr>
          <a:xfrm>
            <a:off x="594360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火曜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09:00</a:t>
            </a:r>
            <a:endParaRPr lang="en-US" sz="1100" dirty="0"/>
          </a:p>
        </p:txBody>
      </p:sp>
      <p:sp>
        <p:nvSpPr>
          <p:cNvPr id="12" name="Text 9"/>
          <p:cNvSpPr/>
          <p:nvPr>
            <p:custDataLst>
              <p:tags r:id="rId6"/>
            </p:custDataLst>
          </p:nvPr>
        </p:nvSpPr>
        <p:spPr>
          <a:xfrm>
            <a:off x="594360" y="365760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予約締切</a:t>
            </a:r>
            <a:endParaRPr lang="en-US" sz="9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スペース確保</a:t>
            </a:r>
            <a:endParaRPr lang="en-US" sz="950" dirty="0"/>
          </a:p>
        </p:txBody>
      </p:sp>
      <p:sp>
        <p:nvSpPr>
          <p:cNvPr id="13" name="Shape 10"/>
          <p:cNvSpPr/>
          <p:nvPr>
            <p:custDataLst>
              <p:tags r:id="rId7"/>
            </p:custDataLst>
          </p:nvPr>
        </p:nvSpPr>
        <p:spPr>
          <a:xfrm>
            <a:off x="2670048" y="2514600"/>
            <a:ext cx="457200" cy="457200"/>
          </a:xfrm>
          <a:prstGeom prst="ellipse">
            <a:avLst/>
          </a:prstGeom>
          <a:solidFill>
            <a:srgbClr val="4A7FF7"/>
          </a:solidFill>
        </p:spPr>
      </p:sp>
      <p:sp>
        <p:nvSpPr>
          <p:cNvPr id="14" name="Text 11"/>
          <p:cNvSpPr/>
          <p:nvPr>
            <p:custDataLst>
              <p:tags r:id="rId8"/>
            </p:custDataLst>
          </p:nvPr>
        </p:nvSpPr>
        <p:spPr>
          <a:xfrm>
            <a:off x="2670048" y="2514600"/>
            <a:ext cx="4572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2</a:t>
            </a:r>
            <a:endParaRPr lang="en-US" sz="1400" dirty="0"/>
          </a:p>
        </p:txBody>
      </p:sp>
      <p:sp>
        <p:nvSpPr>
          <p:cNvPr id="15" name="Text 12"/>
          <p:cNvSpPr/>
          <p:nvPr>
            <p:custDataLst>
              <p:tags r:id="rId9"/>
            </p:custDataLst>
          </p:nvPr>
        </p:nvSpPr>
        <p:spPr>
          <a:xfrm>
            <a:off x="2258568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火曜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20:00</a:t>
            </a:r>
            <a:endParaRPr lang="en-US" sz="1100" dirty="0"/>
          </a:p>
        </p:txBody>
      </p:sp>
      <p:sp>
        <p:nvSpPr>
          <p:cNvPr id="16" name="Text 13"/>
          <p:cNvSpPr/>
          <p:nvPr>
            <p:custDataLst>
              <p:tags r:id="rId10"/>
            </p:custDataLst>
          </p:nvPr>
        </p:nvSpPr>
        <p:spPr>
          <a:xfrm>
            <a:off x="3953383" y="365760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上海出発</a:t>
            </a:r>
            <a:endParaRPr lang="en-US" sz="9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NH8404</a:t>
            </a:r>
            <a:endParaRPr lang="en-US" sz="950" dirty="0"/>
          </a:p>
        </p:txBody>
      </p:sp>
      <p:sp>
        <p:nvSpPr>
          <p:cNvPr id="17" name="Shape 14"/>
          <p:cNvSpPr/>
          <p:nvPr>
            <p:custDataLst>
              <p:tags r:id="rId11"/>
            </p:custDataLst>
          </p:nvPr>
        </p:nvSpPr>
        <p:spPr>
          <a:xfrm>
            <a:off x="4334256" y="2514600"/>
            <a:ext cx="457200" cy="457200"/>
          </a:xfrm>
          <a:prstGeom prst="ellipse">
            <a:avLst/>
          </a:prstGeom>
          <a:solidFill>
            <a:srgbClr val="4A7FF7"/>
          </a:solidFill>
        </p:spPr>
      </p:sp>
      <p:sp>
        <p:nvSpPr>
          <p:cNvPr id="18" name="Text 15"/>
          <p:cNvSpPr/>
          <p:nvPr>
            <p:custDataLst>
              <p:tags r:id="rId12"/>
            </p:custDataLst>
          </p:nvPr>
        </p:nvSpPr>
        <p:spPr>
          <a:xfrm>
            <a:off x="4334256" y="2514600"/>
            <a:ext cx="4572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3</a:t>
            </a:r>
            <a:endParaRPr lang="en-US" sz="1400" dirty="0"/>
          </a:p>
        </p:txBody>
      </p:sp>
      <p:sp>
        <p:nvSpPr>
          <p:cNvPr id="19" name="Text 16"/>
          <p:cNvSpPr/>
          <p:nvPr>
            <p:custDataLst>
              <p:tags r:id="rId13"/>
            </p:custDataLst>
          </p:nvPr>
        </p:nvSpPr>
        <p:spPr>
          <a:xfrm>
            <a:off x="3922776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水曜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04:10 </a:t>
            </a:r>
            <a:endParaRPr lang="en-US" sz="1100" dirty="0"/>
          </a:p>
        </p:txBody>
      </p:sp>
      <p:sp>
        <p:nvSpPr>
          <p:cNvPr id="21" name="Shape 18"/>
          <p:cNvSpPr/>
          <p:nvPr>
            <p:custDataLst>
              <p:tags r:id="rId14"/>
            </p:custDataLst>
          </p:nvPr>
        </p:nvSpPr>
        <p:spPr>
          <a:xfrm>
            <a:off x="5998464" y="2514600"/>
            <a:ext cx="457200" cy="457200"/>
          </a:xfrm>
          <a:prstGeom prst="ellipse">
            <a:avLst/>
          </a:prstGeom>
          <a:solidFill>
            <a:srgbClr val="2D61E0"/>
          </a:solidFill>
        </p:spPr>
      </p:sp>
      <p:sp>
        <p:nvSpPr>
          <p:cNvPr id="22" name="Text 19"/>
          <p:cNvSpPr/>
          <p:nvPr>
            <p:custDataLst>
              <p:tags r:id="rId15"/>
            </p:custDataLst>
          </p:nvPr>
        </p:nvSpPr>
        <p:spPr>
          <a:xfrm>
            <a:off x="5998464" y="2514600"/>
            <a:ext cx="4572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>
            <p:custDataLst>
              <p:tags r:id="rId16"/>
            </p:custDataLst>
          </p:nvPr>
        </p:nvSpPr>
        <p:spPr>
          <a:xfrm>
            <a:off x="5586984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水曜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AM</a:t>
            </a:r>
            <a:endParaRPr lang="en-US" sz="1100" dirty="0"/>
          </a:p>
        </p:txBody>
      </p:sp>
      <p:sp>
        <p:nvSpPr>
          <p:cNvPr id="24" name="Text 21"/>
          <p:cNvSpPr/>
          <p:nvPr>
            <p:custDataLst>
              <p:tags r:id="rId17"/>
            </p:custDataLst>
          </p:nvPr>
        </p:nvSpPr>
        <p:spPr>
          <a:xfrm>
            <a:off x="5602224" y="3636645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950" dirty="0">
                <a:solidFill>
                  <a:srgbClr val="3A4A5C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東京成田</a:t>
            </a:r>
            <a:endParaRPr lang="en-US" sz="95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950" dirty="0">
                <a:solidFill>
                  <a:srgbClr val="3A4A5C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空港到着</a:t>
            </a:r>
            <a:endParaRPr lang="zh-CN" altLang="en-US" sz="950" dirty="0"/>
          </a:p>
        </p:txBody>
      </p:sp>
      <p:sp>
        <p:nvSpPr>
          <p:cNvPr id="25" name="Shape 22"/>
          <p:cNvSpPr/>
          <p:nvPr>
            <p:custDataLst>
              <p:tags r:id="rId18"/>
            </p:custDataLst>
          </p:nvPr>
        </p:nvSpPr>
        <p:spPr>
          <a:xfrm>
            <a:off x="7662672" y="2514600"/>
            <a:ext cx="457200" cy="457200"/>
          </a:xfrm>
          <a:prstGeom prst="ellipse">
            <a:avLst/>
          </a:prstGeom>
          <a:solidFill>
            <a:srgbClr val="10B981"/>
          </a:solidFill>
        </p:spPr>
      </p:sp>
      <p:sp>
        <p:nvSpPr>
          <p:cNvPr id="26" name="Text 23"/>
          <p:cNvSpPr/>
          <p:nvPr>
            <p:custDataLst>
              <p:tags r:id="rId19"/>
            </p:custDataLst>
          </p:nvPr>
        </p:nvSpPr>
        <p:spPr>
          <a:xfrm>
            <a:off x="7662672" y="2514600"/>
            <a:ext cx="4572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5</a:t>
            </a:r>
            <a:endParaRPr lang="en-US" sz="1400" dirty="0"/>
          </a:p>
        </p:txBody>
      </p:sp>
      <p:sp>
        <p:nvSpPr>
          <p:cNvPr id="27" name="Text 24"/>
          <p:cNvSpPr/>
          <p:nvPr>
            <p:custDataLst>
              <p:tags r:id="rId20"/>
            </p:custDataLst>
          </p:nvPr>
        </p:nvSpPr>
        <p:spPr>
          <a:xfrm>
            <a:off x="7251192" y="310896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水曜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AM</a:t>
            </a:r>
            <a:endParaRPr lang="en-US" sz="1100" dirty="0"/>
          </a:p>
        </p:txBody>
      </p:sp>
      <p:sp>
        <p:nvSpPr>
          <p:cNvPr id="28" name="Text 25"/>
          <p:cNvSpPr/>
          <p:nvPr>
            <p:custDataLst>
              <p:tags r:id="rId21"/>
            </p:custDataLst>
          </p:nvPr>
        </p:nvSpPr>
        <p:spPr>
          <a:xfrm>
            <a:off x="7251192" y="365760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配送完了</a:t>
            </a:r>
            <a:endParaRPr lang="en-US" sz="950" dirty="0"/>
          </a:p>
        </p:txBody>
      </p:sp>
      <p:sp>
        <p:nvSpPr>
          <p:cNvPr id="29" name="Shape 26"/>
          <p:cNvSpPr/>
          <p:nvPr/>
        </p:nvSpPr>
        <p:spPr>
          <a:xfrm>
            <a:off x="457200" y="4389120"/>
            <a:ext cx="8229600" cy="411480"/>
          </a:xfrm>
          <a:prstGeom prst="roundRect">
            <a:avLst>
              <a:gd name="adj" fmla="val 11111"/>
            </a:avLst>
          </a:prstGeom>
          <a:solidFill>
            <a:srgbClr val="0D1B3E">
              <a:alpha val="8000"/>
            </a:srgbClr>
          </a:solidFill>
        </p:spPr>
      </p:sp>
      <p:sp>
        <p:nvSpPr>
          <p:cNvPr id="30" name="Text 27"/>
          <p:cNvSpPr/>
          <p:nvPr/>
        </p:nvSpPr>
        <p:spPr>
          <a:xfrm>
            <a:off x="457200" y="4389120"/>
            <a:ext cx="822960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✓ 着陸後3〜5時間で通関・配送完了</a:t>
            </a:r>
            <a:endParaRPr lang="en-US" sz="1100" dirty="0"/>
          </a:p>
        </p:txBody>
      </p:sp>
      <p:sp>
        <p:nvSpPr>
          <p:cNvPr id="20" name="Text 13"/>
          <p:cNvSpPr/>
          <p:nvPr>
            <p:custDataLst>
              <p:tags r:id="rId22"/>
            </p:custDataLst>
          </p:nvPr>
        </p:nvSpPr>
        <p:spPr>
          <a:xfrm>
            <a:off x="2304923" y="3657600"/>
            <a:ext cx="1280160" cy="502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当社倉庫</a:t>
            </a:r>
            <a:endParaRPr lang="en-US" sz="950" dirty="0">
              <a:solidFill>
                <a:srgbClr val="4A5568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  <a:p>
            <a:pPr marL="0" algn="ctr">
              <a:lnSpc>
                <a:spcPct val="120000"/>
              </a:lnSpc>
              <a:buClrTx/>
              <a:buSzTx/>
              <a:buFontTx/>
              <a:buNone/>
            </a:pPr>
            <a:r>
              <a:rPr lang="en-US" sz="9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貨物受入締切</a:t>
            </a:r>
            <a:endParaRPr lang="en-US" sz="950" dirty="0">
              <a:solidFill>
                <a:srgbClr val="4A5568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87350" y="323215"/>
            <a:ext cx="91440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457200" y="27432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03  品質保証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387350" y="741045"/>
            <a:ext cx="6400800" cy="457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endParaRPr lang="en-US" sz="22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57200" y="1371600"/>
            <a:ext cx="8229600" cy="411480"/>
          </a:xfrm>
          <a:prstGeom prst="rect">
            <a:avLst/>
          </a:prstGeom>
          <a:solidFill>
            <a:srgbClr val="0D1B3E"/>
          </a:solidFill>
        </p:spPr>
      </p:sp>
      <p:sp>
        <p:nvSpPr>
          <p:cNvPr id="7" name="Text 4"/>
          <p:cNvSpPr/>
          <p:nvPr/>
        </p:nvSpPr>
        <p:spPr>
          <a:xfrm>
            <a:off x="457200" y="1371600"/>
            <a:ext cx="8229600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中日間の医薬品・細胞治療に特化した、計画型の定期輸送</a:t>
            </a:r>
            <a:endParaRPr lang="en-US" sz="1100" dirty="0"/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511810" y="2011680"/>
            <a:ext cx="2651760" cy="265176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Shape 6"/>
          <p:cNvSpPr/>
          <p:nvPr>
            <p:custDataLst>
              <p:tags r:id="rId3"/>
            </p:custDataLst>
          </p:nvPr>
        </p:nvSpPr>
        <p:spPr>
          <a:xfrm>
            <a:off x="457200" y="201168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10" name="Image 1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1520" y="2286000"/>
            <a:ext cx="365760" cy="365760"/>
          </a:xfrm>
          <a:prstGeom prst="rect">
            <a:avLst/>
          </a:prstGeom>
        </p:spPr>
      </p:pic>
      <p:sp>
        <p:nvSpPr>
          <p:cNvPr id="11" name="Text 7"/>
          <p:cNvSpPr/>
          <p:nvPr>
            <p:custDataLst>
              <p:tags r:id="rId6"/>
            </p:custDataLst>
          </p:nvPr>
        </p:nvSpPr>
        <p:spPr>
          <a:xfrm>
            <a:off x="731520" y="2743200"/>
            <a:ext cx="210312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再現性</a:t>
            </a:r>
            <a:endParaRPr lang="en-US" sz="1500" dirty="0"/>
          </a:p>
        </p:txBody>
      </p:sp>
      <p:sp>
        <p:nvSpPr>
          <p:cNvPr id="12" name="Text 8"/>
          <p:cNvSpPr/>
          <p:nvPr>
            <p:custDataLst>
              <p:tags r:id="rId7"/>
            </p:custDataLst>
          </p:nvPr>
        </p:nvSpPr>
        <p:spPr>
          <a:xfrm>
            <a:off x="731520" y="3108960"/>
            <a:ext cx="2103120" cy="12801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標準化されたオペレーションにより、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毎回同一の輸送条件を維持。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生物活性の安定性を確保いたします。</a:t>
            </a:r>
            <a:endParaRPr lang="en-US" sz="1050" dirty="0"/>
          </a:p>
        </p:txBody>
      </p:sp>
      <p:sp>
        <p:nvSpPr>
          <p:cNvPr id="13" name="Shape 9"/>
          <p:cNvSpPr/>
          <p:nvPr>
            <p:custDataLst>
              <p:tags r:id="rId8"/>
            </p:custDataLst>
          </p:nvPr>
        </p:nvSpPr>
        <p:spPr>
          <a:xfrm>
            <a:off x="3291840" y="2011680"/>
            <a:ext cx="2651760" cy="265176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Shape 10"/>
          <p:cNvSpPr/>
          <p:nvPr>
            <p:custDataLst>
              <p:tags r:id="rId9"/>
            </p:custDataLst>
          </p:nvPr>
        </p:nvSpPr>
        <p:spPr>
          <a:xfrm>
            <a:off x="3291840" y="201168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15" name="Image 2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66160" y="2286000"/>
            <a:ext cx="365760" cy="365760"/>
          </a:xfrm>
          <a:prstGeom prst="rect">
            <a:avLst/>
          </a:prstGeom>
        </p:spPr>
      </p:pic>
      <p:sp>
        <p:nvSpPr>
          <p:cNvPr id="16" name="Text 11"/>
          <p:cNvSpPr/>
          <p:nvPr>
            <p:custDataLst>
              <p:tags r:id="rId12"/>
            </p:custDataLst>
          </p:nvPr>
        </p:nvSpPr>
        <p:spPr>
          <a:xfrm>
            <a:off x="3566160" y="2743200"/>
            <a:ext cx="210312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透明性</a:t>
            </a:r>
            <a:endParaRPr lang="en-US" sz="1500" dirty="0"/>
          </a:p>
        </p:txBody>
      </p:sp>
      <p:sp>
        <p:nvSpPr>
          <p:cNvPr id="17" name="Text 12"/>
          <p:cNvSpPr/>
          <p:nvPr>
            <p:custDataLst>
              <p:tags r:id="rId13"/>
            </p:custDataLst>
          </p:nvPr>
        </p:nvSpPr>
        <p:spPr>
          <a:xfrm>
            <a:off x="3566160" y="3108960"/>
            <a:ext cx="2103120" cy="12801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全行程リアルタイム追跡システムで、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貨物の位置・温度を常時把握。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情報の空白を排除いたします。</a:t>
            </a:r>
            <a:endParaRPr lang="en-US" sz="1050" dirty="0"/>
          </a:p>
        </p:txBody>
      </p:sp>
      <p:sp>
        <p:nvSpPr>
          <p:cNvPr id="18" name="Shape 13"/>
          <p:cNvSpPr/>
          <p:nvPr>
            <p:custDataLst>
              <p:tags r:id="rId14"/>
            </p:custDataLst>
          </p:nvPr>
        </p:nvSpPr>
        <p:spPr>
          <a:xfrm>
            <a:off x="6126480" y="2011680"/>
            <a:ext cx="2651760" cy="265176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9" name="Shape 14"/>
          <p:cNvSpPr/>
          <p:nvPr>
            <p:custDataLst>
              <p:tags r:id="rId15"/>
            </p:custDataLst>
          </p:nvPr>
        </p:nvSpPr>
        <p:spPr>
          <a:xfrm>
            <a:off x="6126480" y="2011680"/>
            <a:ext cx="2651760" cy="54864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20" name="Image 3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00800" y="2286000"/>
            <a:ext cx="365760" cy="365760"/>
          </a:xfrm>
          <a:prstGeom prst="rect">
            <a:avLst/>
          </a:prstGeom>
        </p:spPr>
      </p:pic>
      <p:sp>
        <p:nvSpPr>
          <p:cNvPr id="21" name="Text 15"/>
          <p:cNvSpPr/>
          <p:nvPr>
            <p:custDataLst>
              <p:tags r:id="rId18"/>
            </p:custDataLst>
          </p:nvPr>
        </p:nvSpPr>
        <p:spPr>
          <a:xfrm>
            <a:off x="6400800" y="2743200"/>
            <a:ext cx="2103120" cy="320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監査対応力</a:t>
            </a:r>
            <a:endParaRPr lang="en-US" sz="1500" dirty="0"/>
          </a:p>
        </p:txBody>
      </p:sp>
      <p:sp>
        <p:nvSpPr>
          <p:cNvPr id="22" name="Text 16"/>
          <p:cNvSpPr/>
          <p:nvPr>
            <p:custDataLst>
              <p:tags r:id="rId19"/>
            </p:custDataLst>
          </p:nvPr>
        </p:nvSpPr>
        <p:spPr>
          <a:xfrm>
            <a:off x="6400800" y="3108960"/>
            <a:ext cx="2103120" cy="12801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全行程の温度・オペレーション記録により、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医療業界の厳格な監査基準・</a:t>
            </a:r>
            <a:endParaRPr lang="en-US" sz="105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05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コンプライアンス要件に対応いたします。</a:t>
            </a:r>
            <a:endParaRPr lang="en-US" sz="105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0">
            <a:clrChange>
              <a:clrFrom>
                <a:srgbClr val="E8ECF2">
                  <a:alpha val="100000"/>
                </a:srgbClr>
              </a:clrFrom>
              <a:clrTo>
                <a:srgbClr val="E8ECF2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4140" y="638175"/>
            <a:ext cx="3446145" cy="662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274320"/>
            <a:ext cx="109728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521335" y="23749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04  温度管理・包装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57200" y="731520"/>
            <a:ext cx="73152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厳格な温度管理と資材の再活用</a:t>
            </a:r>
            <a:endParaRPr lang="en-US" sz="22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</p:txBody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457200" y="1463040"/>
            <a:ext cx="4023360" cy="146304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4"/>
          <p:cNvSpPr/>
          <p:nvPr>
            <p:custDataLst>
              <p:tags r:id="rId3"/>
            </p:custDataLst>
          </p:nvPr>
        </p:nvSpPr>
        <p:spPr>
          <a:xfrm>
            <a:off x="457200" y="1463040"/>
            <a:ext cx="64008" cy="1463040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8" name="Image 1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1520" y="1645920"/>
            <a:ext cx="347472" cy="347472"/>
          </a:xfrm>
          <a:prstGeom prst="rect">
            <a:avLst/>
          </a:prstGeom>
        </p:spPr>
      </p:pic>
      <p:sp>
        <p:nvSpPr>
          <p:cNvPr id="9" name="Text 5"/>
          <p:cNvSpPr/>
          <p:nvPr>
            <p:custDataLst>
              <p:tags r:id="rId6"/>
            </p:custDataLst>
          </p:nvPr>
        </p:nvSpPr>
        <p:spPr>
          <a:xfrm>
            <a:off x="1234440" y="1600200"/>
            <a:ext cx="2926080" cy="34747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温度帯  2°C 〜 8°C</a:t>
            </a:r>
            <a:endParaRPr lang="en-US" sz="1300" dirty="0"/>
          </a:p>
        </p:txBody>
      </p:sp>
      <p:sp>
        <p:nvSpPr>
          <p:cNvPr id="10" name="Text 6"/>
          <p:cNvSpPr/>
          <p:nvPr>
            <p:custDataLst>
              <p:tags r:id="rId7"/>
            </p:custDataLst>
          </p:nvPr>
        </p:nvSpPr>
        <p:spPr>
          <a:xfrm>
            <a:off x="1234440" y="2011680"/>
            <a:ext cx="2926080" cy="7772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PCM相変化材料を採用。高い蓄熱性能で</a:t>
            </a:r>
            <a:endParaRPr lang="en-US" sz="10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庫内温度を安定的に維持いたします。</a:t>
            </a:r>
            <a:endParaRPr lang="en-US" sz="1000" dirty="0"/>
          </a:p>
        </p:txBody>
      </p:sp>
      <p:sp>
        <p:nvSpPr>
          <p:cNvPr id="11" name="Shape 7"/>
          <p:cNvSpPr/>
          <p:nvPr>
            <p:custDataLst>
              <p:tags r:id="rId8"/>
            </p:custDataLst>
          </p:nvPr>
        </p:nvSpPr>
        <p:spPr>
          <a:xfrm>
            <a:off x="4663440" y="1463040"/>
            <a:ext cx="4023360" cy="146304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Shape 8"/>
          <p:cNvSpPr/>
          <p:nvPr>
            <p:custDataLst>
              <p:tags r:id="rId9"/>
            </p:custDataLst>
          </p:nvPr>
        </p:nvSpPr>
        <p:spPr>
          <a:xfrm>
            <a:off x="4663440" y="1463040"/>
            <a:ext cx="64008" cy="1463040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13" name="Image 2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37760" y="1645920"/>
            <a:ext cx="347472" cy="347472"/>
          </a:xfrm>
          <a:prstGeom prst="rect">
            <a:avLst/>
          </a:prstGeom>
        </p:spPr>
      </p:pic>
      <p:sp>
        <p:nvSpPr>
          <p:cNvPr id="14" name="Text 9"/>
          <p:cNvSpPr/>
          <p:nvPr>
            <p:custDataLst>
              <p:tags r:id="rId12"/>
            </p:custDataLst>
          </p:nvPr>
        </p:nvSpPr>
        <p:spPr>
          <a:xfrm>
            <a:off x="5440680" y="1600200"/>
            <a:ext cx="2926080" cy="34747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保冷持続  100〜120h+</a:t>
            </a:r>
            <a:endParaRPr lang="en-US" sz="1300" dirty="0"/>
          </a:p>
        </p:txBody>
      </p:sp>
      <p:sp>
        <p:nvSpPr>
          <p:cNvPr id="15" name="Text 10"/>
          <p:cNvSpPr/>
          <p:nvPr>
            <p:custDataLst>
              <p:tags r:id="rId13"/>
            </p:custDataLst>
          </p:nvPr>
        </p:nvSpPr>
        <p:spPr>
          <a:xfrm>
            <a:off x="5440680" y="2011680"/>
            <a:ext cx="2926080" cy="7772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ポリウレタン＋真空断熱の多層構造で</a:t>
            </a:r>
            <a:endParaRPr lang="en-US" sz="10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長時間の温度バリアを実現いたします。</a:t>
            </a:r>
            <a:endParaRPr lang="en-US" sz="1000" dirty="0"/>
          </a:p>
        </p:txBody>
      </p:sp>
      <p:sp>
        <p:nvSpPr>
          <p:cNvPr id="16" name="Shape 11"/>
          <p:cNvSpPr/>
          <p:nvPr>
            <p:custDataLst>
              <p:tags r:id="rId14"/>
            </p:custDataLst>
          </p:nvPr>
        </p:nvSpPr>
        <p:spPr>
          <a:xfrm>
            <a:off x="457200" y="3108960"/>
            <a:ext cx="4023360" cy="146304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2"/>
          <p:cNvSpPr/>
          <p:nvPr>
            <p:custDataLst>
              <p:tags r:id="rId15"/>
            </p:custDataLst>
          </p:nvPr>
        </p:nvSpPr>
        <p:spPr>
          <a:xfrm>
            <a:off x="457200" y="3108960"/>
            <a:ext cx="64008" cy="1463040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18" name="Image 3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31520" y="3291840"/>
            <a:ext cx="347472" cy="347472"/>
          </a:xfrm>
          <a:prstGeom prst="rect">
            <a:avLst/>
          </a:prstGeom>
        </p:spPr>
      </p:pic>
      <p:sp>
        <p:nvSpPr>
          <p:cNvPr id="19" name="Text 13"/>
          <p:cNvSpPr/>
          <p:nvPr>
            <p:custDataLst>
              <p:tags r:id="rId18"/>
            </p:custDataLst>
          </p:nvPr>
        </p:nvSpPr>
        <p:spPr>
          <a:xfrm>
            <a:off x="1234440" y="3246120"/>
            <a:ext cx="2926080" cy="34747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全工程</a:t>
            </a:r>
            <a:r>
              <a:rPr lang="ja-JP" alt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トレーサビリティ</a:t>
            </a:r>
            <a:endParaRPr lang="ja-JP" altLang="en-US" sz="13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  <p:sp>
        <p:nvSpPr>
          <p:cNvPr id="20" name="Text 14"/>
          <p:cNvSpPr/>
          <p:nvPr>
            <p:custDataLst>
              <p:tags r:id="rId19"/>
            </p:custDataLst>
          </p:nvPr>
        </p:nvSpPr>
        <p:spPr>
          <a:xfrm>
            <a:off x="1234440" y="3657600"/>
            <a:ext cx="2926080" cy="7772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GPS（全区間）＋リアルタイム監視で</a:t>
            </a:r>
            <a:endParaRPr lang="en-US" sz="10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全行程のデータを可視化いたします。</a:t>
            </a:r>
            <a:endParaRPr lang="en-US" sz="1000" dirty="0"/>
          </a:p>
        </p:txBody>
      </p:sp>
      <p:sp>
        <p:nvSpPr>
          <p:cNvPr id="21" name="Shape 15"/>
          <p:cNvSpPr/>
          <p:nvPr>
            <p:custDataLst>
              <p:tags r:id="rId20"/>
            </p:custDataLst>
          </p:nvPr>
        </p:nvSpPr>
        <p:spPr>
          <a:xfrm>
            <a:off x="4663440" y="3108960"/>
            <a:ext cx="4023360" cy="146304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Shape 16"/>
          <p:cNvSpPr/>
          <p:nvPr>
            <p:custDataLst>
              <p:tags r:id="rId21"/>
            </p:custDataLst>
          </p:nvPr>
        </p:nvSpPr>
        <p:spPr>
          <a:xfrm>
            <a:off x="4663440" y="3108960"/>
            <a:ext cx="64008" cy="1463040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23" name="Image 4" descr="preencoded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937760" y="3291840"/>
            <a:ext cx="347472" cy="347472"/>
          </a:xfrm>
          <a:prstGeom prst="rect">
            <a:avLst/>
          </a:prstGeom>
        </p:spPr>
      </p:pic>
      <p:sp>
        <p:nvSpPr>
          <p:cNvPr id="24" name="Text 17"/>
          <p:cNvSpPr/>
          <p:nvPr>
            <p:custDataLst>
              <p:tags r:id="rId24"/>
            </p:custDataLst>
          </p:nvPr>
        </p:nvSpPr>
        <p:spPr>
          <a:xfrm>
            <a:off x="5440680" y="3246120"/>
            <a:ext cx="2926080" cy="34747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環境配慮・全資材再利用可能</a:t>
            </a:r>
            <a:endParaRPr lang="en-US" sz="1300" dirty="0"/>
          </a:p>
        </p:txBody>
      </p:sp>
      <p:sp>
        <p:nvSpPr>
          <p:cNvPr id="25" name="Text 18"/>
          <p:cNvSpPr/>
          <p:nvPr>
            <p:custDataLst>
              <p:tags r:id="rId25"/>
            </p:custDataLst>
          </p:nvPr>
        </p:nvSpPr>
        <p:spPr>
          <a:xfrm>
            <a:off x="5440680" y="3657600"/>
            <a:ext cx="2926080" cy="7772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全梱包資材をリユース設計。温度異常時の</a:t>
            </a:r>
            <a:endParaRPr lang="en-US" sz="10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4A5568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アラート機能で製品安全を確保いたします。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"/>
          <p:cNvSpPr/>
          <p:nvPr>
            <p:custDataLst>
              <p:tags r:id="rId1"/>
            </p:custDataLst>
          </p:nvPr>
        </p:nvSpPr>
        <p:spPr>
          <a:xfrm>
            <a:off x="2914650" y="2887345"/>
            <a:ext cx="1344295" cy="1882775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7" name="Shape 3"/>
          <p:cNvSpPr/>
          <p:nvPr>
            <p:custDataLst>
              <p:tags r:id="rId2"/>
            </p:custDataLst>
          </p:nvPr>
        </p:nvSpPr>
        <p:spPr>
          <a:xfrm>
            <a:off x="882015" y="2894330"/>
            <a:ext cx="1328420" cy="187198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274320"/>
            <a:ext cx="109728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521335" y="237490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04  温度管理・包装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419644" y="621030"/>
            <a:ext cx="73152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温度管理梱包</a:t>
            </a:r>
            <a:r>
              <a:rPr lang="ja-JP" alt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の</a:t>
            </a:r>
            <a:r>
              <a:rPr lang="zh-CN" altLang="en-US" sz="22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認証証明</a:t>
            </a:r>
            <a:endParaRPr lang="en-US" sz="22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</p:txBody>
      </p:sp>
      <p:sp>
        <p:nvSpPr>
          <p:cNvPr id="6" name="Shape 3"/>
          <p:cNvSpPr/>
          <p:nvPr>
            <p:custDataLst>
              <p:tags r:id="rId4"/>
            </p:custDataLst>
          </p:nvPr>
        </p:nvSpPr>
        <p:spPr>
          <a:xfrm>
            <a:off x="254000" y="1124585"/>
            <a:ext cx="1300480" cy="157861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4"/>
          <p:cNvSpPr/>
          <p:nvPr>
            <p:custDataLst>
              <p:tags r:id="rId5"/>
            </p:custDataLst>
          </p:nvPr>
        </p:nvSpPr>
        <p:spPr>
          <a:xfrm>
            <a:off x="177800" y="1128395"/>
            <a:ext cx="76200" cy="1076960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85" y="1141730"/>
            <a:ext cx="1185545" cy="1483360"/>
          </a:xfrm>
          <a:prstGeom prst="rect">
            <a:avLst/>
          </a:prstGeom>
        </p:spPr>
      </p:pic>
      <p:sp>
        <p:nvSpPr>
          <p:cNvPr id="28" name="Shape 3"/>
          <p:cNvSpPr/>
          <p:nvPr>
            <p:custDataLst>
              <p:tags r:id="rId7"/>
            </p:custDataLst>
          </p:nvPr>
        </p:nvSpPr>
        <p:spPr>
          <a:xfrm>
            <a:off x="2030730" y="1124585"/>
            <a:ext cx="1385570" cy="157226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9" name="Shape 4"/>
          <p:cNvSpPr/>
          <p:nvPr>
            <p:custDataLst>
              <p:tags r:id="rId8"/>
            </p:custDataLst>
          </p:nvPr>
        </p:nvSpPr>
        <p:spPr>
          <a:xfrm>
            <a:off x="2033905" y="1122045"/>
            <a:ext cx="76200" cy="969645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3130" y="1141730"/>
            <a:ext cx="1165860" cy="14795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425" y="2935605"/>
            <a:ext cx="1162050" cy="176339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5140" y="2923540"/>
            <a:ext cx="1228725" cy="1775460"/>
          </a:xfrm>
          <a:prstGeom prst="rect">
            <a:avLst/>
          </a:prstGeom>
        </p:spPr>
      </p:pic>
      <p:sp>
        <p:nvSpPr>
          <p:cNvPr id="35" name="Shape 3"/>
          <p:cNvSpPr/>
          <p:nvPr>
            <p:custDataLst>
              <p:tags r:id="rId12"/>
            </p:custDataLst>
          </p:nvPr>
        </p:nvSpPr>
        <p:spPr>
          <a:xfrm>
            <a:off x="3918585" y="1132205"/>
            <a:ext cx="1359535" cy="1545590"/>
          </a:xfrm>
          <a:prstGeom prst="rect">
            <a:avLst/>
          </a:prstGeom>
          <a:solidFill>
            <a:srgbClr val="FFFFFF"/>
          </a:solidFill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6" name="Shape 4"/>
          <p:cNvSpPr/>
          <p:nvPr>
            <p:custDataLst>
              <p:tags r:id="rId13"/>
            </p:custDataLst>
          </p:nvPr>
        </p:nvSpPr>
        <p:spPr>
          <a:xfrm>
            <a:off x="3918585" y="1132205"/>
            <a:ext cx="76200" cy="1085215"/>
          </a:xfrm>
          <a:prstGeom prst="rect">
            <a:avLst/>
          </a:prstGeom>
          <a:solidFill>
            <a:srgbClr val="2D61E0"/>
          </a:solidFill>
        </p:spPr>
      </p:sp>
      <p:sp>
        <p:nvSpPr>
          <p:cNvPr id="38" name="Shape 4"/>
          <p:cNvSpPr/>
          <p:nvPr>
            <p:custDataLst>
              <p:tags r:id="rId14"/>
            </p:custDataLst>
          </p:nvPr>
        </p:nvSpPr>
        <p:spPr>
          <a:xfrm>
            <a:off x="886460" y="2894330"/>
            <a:ext cx="76200" cy="1450975"/>
          </a:xfrm>
          <a:prstGeom prst="rect">
            <a:avLst/>
          </a:prstGeom>
          <a:solidFill>
            <a:srgbClr val="2D61E0"/>
          </a:solidFill>
        </p:spPr>
      </p:sp>
      <p:sp>
        <p:nvSpPr>
          <p:cNvPr id="40" name="Shape 4"/>
          <p:cNvSpPr/>
          <p:nvPr>
            <p:custDataLst>
              <p:tags r:id="rId15"/>
            </p:custDataLst>
          </p:nvPr>
        </p:nvSpPr>
        <p:spPr>
          <a:xfrm>
            <a:off x="2914650" y="2887345"/>
            <a:ext cx="76200" cy="1322070"/>
          </a:xfrm>
          <a:prstGeom prst="rect">
            <a:avLst/>
          </a:prstGeom>
          <a:solidFill>
            <a:srgbClr val="2D61E0"/>
          </a:solidFill>
        </p:spPr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16602" y="1132205"/>
            <a:ext cx="1227455" cy="151257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81015" y="1607185"/>
            <a:ext cx="3390900" cy="353631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416040" y="854075"/>
            <a:ext cx="508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8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🔹安定した温度コントロール</a:t>
            </a:r>
            <a:endParaRPr lang="zh-CN" altLang="en-US" sz="8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8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8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🔹熱損失を最小限に抑制</a:t>
            </a:r>
            <a:endParaRPr lang="zh-CN" altLang="en-US" sz="8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8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8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  <a:sym typeface="+mn-ea"/>
              </a:rPr>
              <a:t>🔹想定外環境下でも高い安定性</a:t>
            </a:r>
            <a:endParaRPr lang="zh-CN" altLang="en-US" sz="8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37160"/>
            <a:ext cx="1234440" cy="3657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76555" y="274320"/>
            <a:ext cx="1097280" cy="292608"/>
          </a:xfrm>
          <a:prstGeom prst="roundRect">
            <a:avLst>
              <a:gd name="adj" fmla="val 12500"/>
            </a:avLst>
          </a:prstGeom>
          <a:solidFill>
            <a:srgbClr val="2D61E0"/>
          </a:solidFill>
        </p:spPr>
      </p:sp>
      <p:sp>
        <p:nvSpPr>
          <p:cNvPr id="4" name="Text 1"/>
          <p:cNvSpPr/>
          <p:nvPr/>
        </p:nvSpPr>
        <p:spPr>
          <a:xfrm>
            <a:off x="457200" y="210185"/>
            <a:ext cx="2286000" cy="292608"/>
          </a:xfrm>
          <a:prstGeom prst="rect">
            <a:avLst/>
          </a:prstGeom>
          <a:noFill/>
        </p:spPr>
        <p:txBody>
          <a:bodyPr wrap="square" lIns="0" tIns="10160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04  温度管理・包装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80975" y="788670"/>
            <a:ext cx="8799195" cy="4660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🔹</a:t>
            </a:r>
            <a:r>
              <a:rPr lang="en-US" altLang="zh-CN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</a:t>
            </a:r>
            <a:r>
              <a:rPr lang="ja-JP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データ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管理</a:t>
            </a:r>
            <a:r>
              <a:rPr lang="ja-JP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・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可視化</a:t>
            </a:r>
            <a:r>
              <a:rPr lang="en-US" altLang="zh-CN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  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🔹</a:t>
            </a:r>
            <a:r>
              <a:rPr lang="en-US" altLang="zh-CN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</a:t>
            </a:r>
            <a:r>
              <a:rPr lang="ja-JP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コンプライアンス・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監査対応</a:t>
            </a:r>
            <a:r>
              <a:rPr lang="en-US" altLang="zh-CN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  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🔹</a:t>
            </a:r>
            <a:r>
              <a:rPr lang="en-US" altLang="zh-CN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</a:t>
            </a:r>
            <a:r>
              <a:rPr lang="ja-JP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リスク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管理</a:t>
            </a:r>
            <a:r>
              <a:rPr lang="ja-JP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・アラート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機能</a:t>
            </a:r>
            <a:r>
              <a:rPr lang="en-US" altLang="zh-CN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     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🔹</a:t>
            </a:r>
            <a:r>
              <a:rPr lang="en-US" altLang="zh-CN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 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通知</a:t>
            </a:r>
            <a:r>
              <a:rPr lang="ja-JP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・</a:t>
            </a:r>
            <a:r>
              <a:rPr lang="zh-CN" altLang="en-US" sz="1400" b="1" dirty="0">
                <a:solidFill>
                  <a:srgbClr val="0D1B3E"/>
                </a:solidFill>
                <a:latin typeface="Yu Gothic UI" panose="020B0500000000000000" pitchFamily="34" charset="-128"/>
                <a:ea typeface="Yu Gothic UI" panose="020B0500000000000000" pitchFamily="34" charset="-122"/>
                <a:cs typeface="Yu Gothic UI" panose="020B0500000000000000" pitchFamily="34" charset="-120"/>
              </a:rPr>
              <a:t>運用利便性</a:t>
            </a:r>
            <a:endParaRPr lang="zh-CN" altLang="en-US" sz="1400" b="1" dirty="0">
              <a:solidFill>
                <a:srgbClr val="0D1B3E"/>
              </a:solidFill>
              <a:latin typeface="Yu Gothic UI" panose="020B0500000000000000" pitchFamily="34" charset="-128"/>
              <a:ea typeface="Yu Gothic UI" panose="020B0500000000000000" pitchFamily="34" charset="-122"/>
              <a:cs typeface="Yu Gothic UI" panose="020B0500000000000000" pitchFamily="34" charset="-120"/>
            </a:endParaRPr>
          </a:p>
        </p:txBody>
      </p:sp>
      <p:pic>
        <p:nvPicPr>
          <p:cNvPr id="26" name="图片 25"/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77535" y="3072765"/>
            <a:ext cx="2714625" cy="1445895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3"/>
          <a:stretch>
            <a:fillRect/>
          </a:stretch>
        </p:blipFill>
        <p:spPr>
          <a:xfrm>
            <a:off x="5677535" y="1351280"/>
            <a:ext cx="2733040" cy="1624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351915"/>
            <a:ext cx="1666240" cy="3167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975" y="1362710"/>
            <a:ext cx="1718310" cy="315658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1937385" y="1351915"/>
            <a:ext cx="1709420" cy="31673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0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00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01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02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03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04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05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06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07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08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09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10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1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2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3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4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5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6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7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8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19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2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20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21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22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23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24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25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126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27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28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29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30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1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2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3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4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5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6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7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8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39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40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1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2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3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4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5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6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7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8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49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5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50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51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52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53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54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55.xml><?xml version="1.0" encoding="utf-8"?>
<p:tagLst xmlns:p="http://schemas.openxmlformats.org/presentationml/2006/main">
  <p:tag name="KSO_WM_DIAGRAM_VIRTUALLY_FRAME" val="{&quot;height&quot;:266.4,&quot;left&quot;:21.6,&quot;top&quot;:108,&quot;width&quot;:669.6}"/>
</p:tagLst>
</file>

<file path=ppt/tags/tag156.xml><?xml version="1.0" encoding="utf-8"?>
<p:tagLst xmlns:p="http://schemas.openxmlformats.org/presentationml/2006/main">
  <p:tag name="KSO_WM_DIAGRAM_VIRTUALLY_FRAME" val="{&quot;height&quot;:93.6,&quot;left&quot;:31.05,&quot;top&quot;:180,&quot;width&quot;:644.2}"/>
</p:tagLst>
</file>

<file path=ppt/tags/tag157.xml><?xml version="1.0" encoding="utf-8"?>
<p:tagLst xmlns:p="http://schemas.openxmlformats.org/presentationml/2006/main">
  <p:tag name="KSO_WM_DIAGRAM_VIRTUALLY_FRAME" val="{&quot;height&quot;:93.6,&quot;left&quot;:31.05,&quot;top&quot;:180,&quot;width&quot;:644.2}"/>
</p:tagLst>
</file>

<file path=ppt/tags/tag158.xml><?xml version="1.0" encoding="utf-8"?>
<p:tagLst xmlns:p="http://schemas.openxmlformats.org/presentationml/2006/main">
  <p:tag name="KSO_WM_DIAGRAM_VIRTUALLY_FRAME" val="{&quot;height&quot;:93.6,&quot;left&quot;:31.05,&quot;top&quot;:180,&quot;width&quot;:644.2}"/>
</p:tagLst>
</file>

<file path=ppt/tags/tag159.xml><?xml version="1.0" encoding="utf-8"?>
<p:tagLst xmlns:p="http://schemas.openxmlformats.org/presentationml/2006/main">
  <p:tag name="KSO_WM_DIAGRAM_VIRTUALLY_FRAME" val="{&quot;height&quot;:93.6,&quot;left&quot;:31.05,&quot;top&quot;:180,&quot;width&quot;:644.2}"/>
</p:tagLst>
</file>

<file path=ppt/tags/tag16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60.xml><?xml version="1.0" encoding="utf-8"?>
<p:tagLst xmlns:p="http://schemas.openxmlformats.org/presentationml/2006/main">
  <p:tag name="KSO_WM_DIAGRAM_VIRTUALLY_FRAME" val="{&quot;height&quot;:93.6,&quot;left&quot;:31.05,&quot;top&quot;:180,&quot;width&quot;:644.2}"/>
</p:tagLst>
</file>

<file path=ppt/tags/tag161.xml><?xml version="1.0" encoding="utf-8"?>
<p:tagLst xmlns:p="http://schemas.openxmlformats.org/presentationml/2006/main">
  <p:tag name="KSO_WM_DIAGRAM_VIRTUALLY_FRAME" val="{&quot;height&quot;:93.6,&quot;left&quot;:31.05,&quot;top&quot;:180,&quot;width&quot;:644.2}"/>
</p:tagLst>
</file>

<file path=ppt/tags/tag17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8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19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2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20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21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22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23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24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25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26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27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28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29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30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1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2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3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4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5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6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7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8.xml><?xml version="1.0" encoding="utf-8"?>
<p:tagLst xmlns:p="http://schemas.openxmlformats.org/presentationml/2006/main">
  <p:tag name="KSO_WM_DIAGRAM_VIRTUALLY_FRAME" val="{&quot;height&quot;:230.4,&quot;left&quot;:36,&quot;top&quot;:122.4,&quot;width&quot;:655.2}"/>
</p:tagLst>
</file>

<file path=ppt/tags/tag39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40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1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2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3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4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5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6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7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8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49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50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1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2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3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4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5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6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7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8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59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6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60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61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62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63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64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65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66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67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68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69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70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1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2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3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4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5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6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7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8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79.xml><?xml version="1.0" encoding="utf-8"?>
<p:tagLst xmlns:p="http://schemas.openxmlformats.org/presentationml/2006/main">
  <p:tag name="KSO_WM_DIAGRAM_VIRTUALLY_FRAME" val="{&quot;height&quot;:131.3,&quot;left&quot;:46.8,&quot;top&quot;:198,&quot;width&quot;:624.96}"/>
</p:tagLst>
</file>

<file path=ppt/tags/tag8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80.xml><?xml version="1.0" encoding="utf-8"?>
<p:tagLst xmlns:p="http://schemas.openxmlformats.org/presentationml/2006/main">
  <p:tag name="KSO_WM_DIAGRAM_VIRTUALLY_FRAME" val="{&quot;height&quot;:129.6,&quot;left&quot;:46.8,&quot;top&quot;:198,&quot;width&quot;:624.96}"/>
</p:tagLst>
</file>

<file path=ppt/tags/tag81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82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83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84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85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86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87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88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89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9.xml><?xml version="1.0" encoding="utf-8"?>
<p:tagLst xmlns:p="http://schemas.openxmlformats.org/presentationml/2006/main">
  <p:tag name="KSO_WM_DIAGRAM_VIRTUALLY_FRAME" val="{&quot;height&quot;:302.4,&quot;left&quot;:266.4,&quot;top&quot;:50.4,&quot;width&quot;:417.6}"/>
</p:tagLst>
</file>

<file path=ppt/tags/tag90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91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92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93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94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95.xml><?xml version="1.0" encoding="utf-8"?>
<p:tagLst xmlns:p="http://schemas.openxmlformats.org/presentationml/2006/main">
  <p:tag name="KSO_WM_DIAGRAM_VIRTUALLY_FRAME" val="{&quot;height&quot;:208.8,&quot;left&quot;:36,&quot;top&quot;:158.4,&quot;width&quot;:655.2}"/>
</p:tagLst>
</file>

<file path=ppt/tags/tag96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97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98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ags/tag99.xml><?xml version="1.0" encoding="utf-8"?>
<p:tagLst xmlns:p="http://schemas.openxmlformats.org/presentationml/2006/main">
  <p:tag name="KSO_WM_DIAGRAM_VIRTUALLY_FRAME" val="{&quot;height&quot;:244.8,&quot;left&quot;:36,&quot;top&quot;:115.2,&quot;width&quot;:64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2335</Words>
  <Application>WPS 演示</Application>
  <PresentationFormat>全屏显示(16:9)</PresentationFormat>
  <Paragraphs>375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Yu Gothic UI</vt:lpstr>
      <vt:lpstr>Yu Gothic UI</vt:lpstr>
      <vt:lpstr>Yu Gothic UI</vt:lpstr>
      <vt:lpstr>微软雅黑</vt:lpstr>
      <vt:lpstr>Calibri</vt:lpstr>
      <vt:lpstr>Arial Unicode MS</vt:lpstr>
      <vt:lpstr>等线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CellChain - 中日間医薬品冷蔵定期便</dc:title>
  <dc:creator>CellChain LOGISTICS</dc:creator>
  <dc:subject>PptxGenJS Presentation</dc:subject>
  <cp:lastModifiedBy>OPTEC</cp:lastModifiedBy>
  <cp:revision>11</cp:revision>
  <dcterms:created xsi:type="dcterms:W3CDTF">2026-02-10T10:45:00Z</dcterms:created>
  <dcterms:modified xsi:type="dcterms:W3CDTF">2026-02-12T08:52:10Z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12AED6F3A174414EB89FD23097591597_13</vt:lpwstr>
  </property>
</Properties>
</file>